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87" r:id="rId3"/>
    <p:sldId id="278" r:id="rId4"/>
    <p:sldId id="296" r:id="rId5"/>
    <p:sldId id="288" r:id="rId6"/>
    <p:sldId id="289" r:id="rId7"/>
    <p:sldId id="290" r:id="rId8"/>
    <p:sldId id="319" r:id="rId9"/>
    <p:sldId id="320" r:id="rId10"/>
    <p:sldId id="325" r:id="rId11"/>
    <p:sldId id="324" r:id="rId12"/>
    <p:sldId id="321" r:id="rId13"/>
    <p:sldId id="322" r:id="rId14"/>
    <p:sldId id="323" r:id="rId15"/>
    <p:sldId id="326" r:id="rId16"/>
    <p:sldId id="327" r:id="rId17"/>
    <p:sldId id="328" r:id="rId18"/>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ammad Ali Emami" initials="MA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0FF"/>
    <a:srgbClr val="9FD6FF"/>
    <a:srgbClr val="4784FF"/>
    <a:srgbClr val="004ADE"/>
    <a:srgbClr val="A3E7FF"/>
    <a:srgbClr val="E7FFF2"/>
    <a:srgbClr val="D9FFEA"/>
    <a:srgbClr val="C1FFDD"/>
    <a:srgbClr val="19FF81"/>
    <a:srgbClr val="A7F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5" autoAdjust="0"/>
    <p:restoredTop sz="94660"/>
  </p:normalViewPr>
  <p:slideViewPr>
    <p:cSldViewPr>
      <p:cViewPr varScale="1">
        <p:scale>
          <a:sx n="110" d="100"/>
          <a:sy n="110" d="100"/>
        </p:scale>
        <p:origin x="18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WHDocuments\Presentations\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WHDocuments\Presentations\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all" baseline="0">
                <a:solidFill>
                  <a:schemeClr val="tx1">
                    <a:lumMod val="65000"/>
                    <a:lumOff val="35000"/>
                  </a:schemeClr>
                </a:solidFill>
                <a:latin typeface="+mn-lt"/>
                <a:ea typeface="+mn-ea"/>
                <a:cs typeface="B Yekan" panose="00000400000000000000" pitchFamily="2" charset="-78"/>
              </a:defRPr>
            </a:pPr>
            <a:r>
              <a:rPr lang="fa-IR" b="1" dirty="0" smtClean="0"/>
              <a:t>به </a:t>
            </a:r>
            <a:r>
              <a:rPr lang="fa-IR" b="1" dirty="0"/>
              <a:t>تفکیک روش ثبت</a:t>
            </a:r>
            <a:endParaRPr lang="en-US" b="1" dirty="0"/>
          </a:p>
        </c:rich>
      </c:tx>
      <c:layout>
        <c:manualLayout>
          <c:xMode val="edge"/>
          <c:yMode val="edge"/>
          <c:x val="0.44244515680314705"/>
          <c:y val="5.1986037822912556E-2"/>
        </c:manualLayout>
      </c:layout>
      <c:overlay val="0"/>
      <c:spPr>
        <a:noFill/>
        <a:ln>
          <a:noFill/>
        </a:ln>
        <a:effectLst/>
      </c:spPr>
      <c:txPr>
        <a:bodyPr rot="0" spcFirstLastPara="1" vertOverflow="ellipsis" vert="horz" wrap="square" anchor="ctr" anchorCtr="1"/>
        <a:lstStyle/>
        <a:p>
          <a:pPr>
            <a:defRPr sz="1440" b="1" i="0" u="none" strike="noStrike" kern="1200" cap="all" baseline="0">
              <a:solidFill>
                <a:schemeClr val="tx1">
                  <a:lumMod val="65000"/>
                  <a:lumOff val="35000"/>
                </a:schemeClr>
              </a:solidFill>
              <a:latin typeface="+mn-lt"/>
              <a:ea typeface="+mn-ea"/>
              <a:cs typeface="B Yekan" panose="00000400000000000000" pitchFamily="2" charset="-78"/>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6C3-4CBD-833E-60276AA4CFE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6C3-4CBD-833E-60276AA4CFE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6C3-4CBD-833E-60276AA4CFE3}"/>
              </c:ext>
            </c:extLst>
          </c:dPt>
          <c:dLbls>
            <c:dLbl>
              <c:idx val="0"/>
              <c:layout>
                <c:manualLayout>
                  <c:x val="2.2117905713735431E-4"/>
                  <c:y val="-9.9803638311815671E-2"/>
                </c:manualLayout>
              </c:layout>
              <c:spPr>
                <a:noFill/>
                <a:ln>
                  <a:noFill/>
                </a:ln>
                <a:effectLst/>
              </c:spPr>
              <c:txPr>
                <a:bodyPr rot="0" spcFirstLastPara="1" vertOverflow="ellipsis" vert="horz" wrap="square" anchor="ctr" anchorCtr="1"/>
                <a:lstStyle/>
                <a:p>
                  <a:pPr rtl="1">
                    <a:defRPr sz="1200" b="0" i="0" u="none" strike="noStrike" kern="1200" spc="0" baseline="0">
                      <a:solidFill>
                        <a:schemeClr val="accent1"/>
                      </a:solidFill>
                      <a:latin typeface="+mn-lt"/>
                      <a:ea typeface="+mn-ea"/>
                      <a:cs typeface="B Yekan" panose="00000400000000000000" pitchFamily="2" charset="-78"/>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9274829162106758"/>
                      <c:h val="0.32989515304047973"/>
                    </c:manualLayout>
                  </c15:layout>
                </c:ext>
                <c:ext xmlns:c16="http://schemas.microsoft.com/office/drawing/2014/chart" uri="{C3380CC4-5D6E-409C-BE32-E72D297353CC}">
                  <c16:uniqueId val="{00000001-86C3-4CBD-833E-60276AA4CFE3}"/>
                </c:ext>
              </c:extLst>
            </c:dLbl>
            <c:dLbl>
              <c:idx val="1"/>
              <c:spPr>
                <a:noFill/>
                <a:ln>
                  <a:noFill/>
                </a:ln>
                <a:effectLst/>
              </c:spPr>
              <c:txPr>
                <a:bodyPr rot="0" spcFirstLastPara="1" vertOverflow="ellipsis" vert="horz" wrap="square" anchor="ctr" anchorCtr="1"/>
                <a:lstStyle/>
                <a:p>
                  <a:pPr rtl="1">
                    <a:defRPr sz="1200" b="0" i="0" u="none" strike="noStrike" kern="1200" spc="0" baseline="0">
                      <a:solidFill>
                        <a:schemeClr val="accent2"/>
                      </a:solidFill>
                      <a:latin typeface="+mn-lt"/>
                      <a:ea typeface="+mn-ea"/>
                      <a:cs typeface="B Yekan" panose="00000400000000000000" pitchFamily="2" charset="-78"/>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3-86C3-4CBD-833E-60276AA4CFE3}"/>
                </c:ext>
              </c:extLst>
            </c:dLbl>
            <c:dLbl>
              <c:idx val="2"/>
              <c:layout>
                <c:manualLayout>
                  <c:x val="2.1670002126475602E-2"/>
                  <c:y val="1.7357184200042231E-2"/>
                </c:manualLayout>
              </c:layout>
              <c:spPr>
                <a:noFill/>
                <a:ln>
                  <a:noFill/>
                </a:ln>
                <a:effectLst/>
              </c:spPr>
              <c:txPr>
                <a:bodyPr rot="0" spcFirstLastPara="1" vertOverflow="ellipsis" vert="horz" wrap="square" anchor="ctr" anchorCtr="1"/>
                <a:lstStyle/>
                <a:p>
                  <a:pPr rtl="1">
                    <a:defRPr sz="1200" b="0" i="0" u="none" strike="noStrike" kern="1200" spc="0" baseline="0">
                      <a:solidFill>
                        <a:schemeClr val="accent3"/>
                      </a:solidFill>
                      <a:latin typeface="+mn-lt"/>
                      <a:ea typeface="+mn-ea"/>
                      <a:cs typeface="B Yekan" panose="00000400000000000000" pitchFamily="2" charset="-78"/>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7235118883209991"/>
                      <c:h val="0.25000871275978548"/>
                    </c:manualLayout>
                  </c15:layout>
                </c:ext>
                <c:ext xmlns:c16="http://schemas.microsoft.com/office/drawing/2014/chart" uri="{C3380CC4-5D6E-409C-BE32-E72D297353CC}">
                  <c16:uniqueId val="{00000005-86C3-4CBD-833E-60276AA4CFE3}"/>
                </c:ext>
              </c:extLst>
            </c:dLbl>
            <c:spPr>
              <a:noFill/>
              <a:ln>
                <a:noFill/>
              </a:ln>
              <a:effectLst/>
            </c:spPr>
            <c:txPr>
              <a:bodyPr rot="0" spcFirstLastPara="1" vertOverflow="ellipsis" vert="horz" wrap="square" anchor="ctr" anchorCtr="1"/>
              <a:lstStyle/>
              <a:p>
                <a:pPr rtl="1">
                  <a:defRPr sz="1200" b="0" i="0" u="none" strike="noStrike" kern="1200" spc="0" baseline="0">
                    <a:solidFill>
                      <a:schemeClr val="accent1"/>
                    </a:solidFill>
                    <a:latin typeface="+mn-lt"/>
                    <a:ea typeface="+mn-ea"/>
                    <a:cs typeface="B Yekan" panose="00000400000000000000" pitchFamily="2" charset="-78"/>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Sheet1!$D$5:$F$5</c:f>
              <c:strCache>
                <c:ptCount val="3"/>
                <c:pt idx="0">
                  <c:v>اطلاعات دریافتی از استان</c:v>
                </c:pt>
                <c:pt idx="1">
                  <c:v>تبادل داده بین سامانه ای</c:v>
                </c:pt>
                <c:pt idx="2">
                  <c:v>مراجعه به سامانه</c:v>
                </c:pt>
              </c:strCache>
            </c:strRef>
          </c:cat>
          <c:val>
            <c:numRef>
              <c:f>Sheet1!$D$6:$F$6</c:f>
              <c:numCache>
                <c:formatCode>General</c:formatCode>
                <c:ptCount val="3"/>
                <c:pt idx="0">
                  <c:v>277365</c:v>
                </c:pt>
                <c:pt idx="1">
                  <c:v>159013</c:v>
                </c:pt>
                <c:pt idx="2">
                  <c:v>72838</c:v>
                </c:pt>
              </c:numCache>
            </c:numRef>
          </c:val>
          <c:extLst>
            <c:ext xmlns:c16="http://schemas.microsoft.com/office/drawing/2014/chart" uri="{C3380CC4-5D6E-409C-BE32-E72D297353CC}">
              <c16:uniqueId val="{00000006-86C3-4CBD-833E-60276AA4CFE3}"/>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rtl="1">
        <a:defRPr sz="1200">
          <a:cs typeface="B Yekan" panose="00000400000000000000" pitchFamily="2" charset="-78"/>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B Yekan" panose="00000400000000000000" pitchFamily="2" charset="-78"/>
              </a:defRPr>
            </a:pPr>
            <a:r>
              <a:rPr lang="fa-IR" b="1"/>
              <a:t>به</a:t>
            </a:r>
            <a:r>
              <a:rPr lang="fa-IR" b="1" baseline="0"/>
              <a:t> تفکیک نوع واحد</a:t>
            </a:r>
            <a:endParaRPr lang="en-US"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B Yekan" panose="00000400000000000000" pitchFamily="2" charset="-78"/>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B Yekan" panose="00000400000000000000" pitchFamily="2" charset="-78"/>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Sheet1!$S$5:$S$12</c:f>
              <c:strCache>
                <c:ptCount val="8"/>
                <c:pt idx="0">
                  <c:v>اصناف </c:v>
                </c:pt>
                <c:pt idx="1">
                  <c:v>انبارها و مراکز نگهداری کالا</c:v>
                </c:pt>
                <c:pt idx="2">
                  <c:v>واحدهای صنعتی</c:v>
                </c:pt>
                <c:pt idx="3">
                  <c:v>واحدهای کشاورزی</c:v>
                </c:pt>
                <c:pt idx="4">
                  <c:v>واحد دامی، طیور و آبزی</c:v>
                </c:pt>
                <c:pt idx="5">
                  <c:v>طیور (جهاد کشاورزی)</c:v>
                </c:pt>
                <c:pt idx="6">
                  <c:v>معدن</c:v>
                </c:pt>
                <c:pt idx="7">
                  <c:v>واحد بهداشتی و درمانی</c:v>
                </c:pt>
              </c:strCache>
            </c:strRef>
          </c:cat>
          <c:val>
            <c:numRef>
              <c:f>Sheet1!$T$5:$T$12</c:f>
              <c:numCache>
                <c:formatCode>General</c:formatCode>
                <c:ptCount val="8"/>
                <c:pt idx="0">
                  <c:v>305207</c:v>
                </c:pt>
                <c:pt idx="1">
                  <c:v>58711</c:v>
                </c:pt>
                <c:pt idx="2">
                  <c:v>54948</c:v>
                </c:pt>
                <c:pt idx="3">
                  <c:v>45068</c:v>
                </c:pt>
                <c:pt idx="4">
                  <c:v>22259</c:v>
                </c:pt>
                <c:pt idx="5">
                  <c:v>11813</c:v>
                </c:pt>
                <c:pt idx="6">
                  <c:v>8104</c:v>
                </c:pt>
                <c:pt idx="7">
                  <c:v>2914</c:v>
                </c:pt>
              </c:numCache>
            </c:numRef>
          </c:val>
          <c:extLst>
            <c:ext xmlns:c16="http://schemas.microsoft.com/office/drawing/2014/chart" uri="{C3380CC4-5D6E-409C-BE32-E72D297353CC}">
              <c16:uniqueId val="{00000000-8724-432A-B616-0541E5E30955}"/>
            </c:ext>
          </c:extLst>
        </c:ser>
        <c:dLbls>
          <c:dLblPos val="outEnd"/>
          <c:showLegendKey val="0"/>
          <c:showVal val="1"/>
          <c:showCatName val="0"/>
          <c:showSerName val="0"/>
          <c:showPercent val="0"/>
          <c:showBubbleSize val="0"/>
        </c:dLbls>
        <c:gapWidth val="219"/>
        <c:overlap val="-27"/>
        <c:axId val="1248178431"/>
        <c:axId val="1248174687"/>
      </c:barChart>
      <c:catAx>
        <c:axId val="1248178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Yekan" panose="00000400000000000000" pitchFamily="2" charset="-78"/>
              </a:defRPr>
            </a:pPr>
            <a:endParaRPr lang="en-US"/>
          </a:p>
        </c:txPr>
        <c:crossAx val="1248174687"/>
        <c:crosses val="autoZero"/>
        <c:auto val="1"/>
        <c:lblAlgn val="ctr"/>
        <c:lblOffset val="100"/>
        <c:noMultiLvlLbl val="0"/>
      </c:catAx>
      <c:valAx>
        <c:axId val="1248174687"/>
        <c:scaling>
          <c:orientation val="minMax"/>
        </c:scaling>
        <c:delete val="1"/>
        <c:axPos val="l"/>
        <c:numFmt formatCode="General" sourceLinked="1"/>
        <c:majorTickMark val="none"/>
        <c:minorTickMark val="none"/>
        <c:tickLblPos val="nextTo"/>
        <c:crossAx val="1248178431"/>
        <c:crosses val="autoZero"/>
        <c:crossBetween val="between"/>
      </c:valAx>
      <c:spPr>
        <a:noFill/>
        <a:ln>
          <a:noFill/>
        </a:ln>
        <a:effectLst/>
      </c:spPr>
    </c:plotArea>
    <c:plotVisOnly val="1"/>
    <c:dispBlanksAs val="gap"/>
    <c:showDLblsOverMax val="0"/>
  </c:chart>
  <c:spPr>
    <a:noFill/>
    <a:ln>
      <a:noFill/>
    </a:ln>
    <a:effectLst/>
  </c:spPr>
  <c:txPr>
    <a:bodyPr/>
    <a:lstStyle/>
    <a:p>
      <a:pPr>
        <a:defRPr>
          <a:cs typeface="B Yekan" panose="00000400000000000000" pitchFamily="2" charset="-78"/>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2F2CE-A7F8-44F2-AF48-22B9A75958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8BA348-AD38-44D6-A408-5D752D1A521B}">
      <dgm:prSet phldrT="[Text]"/>
      <dgm:spPr/>
      <dgm:t>
        <a:bodyPr/>
        <a:lstStyle/>
        <a:p>
          <a:pPr rtl="1"/>
          <a:r>
            <a:rPr lang="fa-IR" b="1" dirty="0" smtClean="0">
              <a:cs typeface="B Nazanin" panose="00000400000000000000" pitchFamily="2" charset="-78"/>
            </a:rPr>
            <a:t>1- پایش میدانی موجودی کالای مشمول مبتنی بر اطلاعات سامانه جامع انبارها</a:t>
          </a:r>
          <a:endParaRPr lang="en-US" b="1" dirty="0">
            <a:cs typeface="B Nazanin" panose="00000400000000000000" pitchFamily="2" charset="-78"/>
          </a:endParaRPr>
        </a:p>
      </dgm:t>
    </dgm:pt>
    <dgm:pt modelId="{BF1EAA28-0C9A-4614-848E-E35BC7633686}" type="parTrans" cxnId="{52893722-58CC-4B1E-A502-221A789A326B}">
      <dgm:prSet/>
      <dgm:spPr/>
      <dgm:t>
        <a:bodyPr/>
        <a:lstStyle/>
        <a:p>
          <a:pPr rtl="1"/>
          <a:endParaRPr lang="en-US">
            <a:cs typeface="B Nazanin" panose="00000400000000000000" pitchFamily="2" charset="-78"/>
          </a:endParaRPr>
        </a:p>
      </dgm:t>
    </dgm:pt>
    <dgm:pt modelId="{37784D87-8835-4CC4-8E72-CCCB276D3255}" type="sibTrans" cxnId="{52893722-58CC-4B1E-A502-221A789A326B}">
      <dgm:prSet/>
      <dgm:spPr/>
      <dgm:t>
        <a:bodyPr/>
        <a:lstStyle/>
        <a:p>
          <a:pPr rtl="1"/>
          <a:endParaRPr lang="en-US">
            <a:cs typeface="B Nazanin" panose="00000400000000000000" pitchFamily="2" charset="-78"/>
          </a:endParaRPr>
        </a:p>
      </dgm:t>
    </dgm:pt>
    <dgm:pt modelId="{CBDA0C48-C904-4DC0-81B3-204688AB22BF}">
      <dgm:prSet phldrT="[Text]"/>
      <dgm:spPr/>
      <dgm:t>
        <a:bodyPr/>
        <a:lstStyle/>
        <a:p>
          <a:pPr rtl="1"/>
          <a:r>
            <a:rPr lang="fa-IR" dirty="0" smtClean="0">
              <a:cs typeface="B Nazanin" panose="00000400000000000000" pitchFamily="2" charset="-78"/>
            </a:rPr>
            <a:t>امکان استعلام موجودی انبار در ادمین سامانه انبارها (</a:t>
          </a:r>
          <a:r>
            <a:rPr lang="en-US" dirty="0" smtClean="0">
              <a:cs typeface="B Nazanin" panose="00000400000000000000" pitchFamily="2" charset="-78"/>
            </a:rPr>
            <a:t>admin-nwms.ir</a:t>
          </a:r>
          <a:r>
            <a:rPr lang="fa-IR" dirty="0" smtClean="0">
              <a:cs typeface="B Nazanin" panose="00000400000000000000" pitchFamily="2" charset="-78"/>
            </a:rPr>
            <a:t>) تا سطح ادارات شهرستانی صمت فراهم شده است</a:t>
          </a:r>
          <a:endParaRPr lang="en-US" dirty="0">
            <a:cs typeface="B Nazanin" panose="00000400000000000000" pitchFamily="2" charset="-78"/>
          </a:endParaRPr>
        </a:p>
      </dgm:t>
    </dgm:pt>
    <dgm:pt modelId="{269D269C-74F5-4B75-BEAE-1A3AFECCC72C}" type="parTrans" cxnId="{E8ED279C-FFDC-49BF-A661-9FE6A5E64C7F}">
      <dgm:prSet/>
      <dgm:spPr/>
      <dgm:t>
        <a:bodyPr/>
        <a:lstStyle/>
        <a:p>
          <a:pPr rtl="1"/>
          <a:endParaRPr lang="en-US">
            <a:cs typeface="B Nazanin" panose="00000400000000000000" pitchFamily="2" charset="-78"/>
          </a:endParaRPr>
        </a:p>
      </dgm:t>
    </dgm:pt>
    <dgm:pt modelId="{843E2764-A21B-4827-904C-188BE83B1EF9}" type="sibTrans" cxnId="{E8ED279C-FFDC-49BF-A661-9FE6A5E64C7F}">
      <dgm:prSet/>
      <dgm:spPr/>
      <dgm:t>
        <a:bodyPr/>
        <a:lstStyle/>
        <a:p>
          <a:pPr rtl="1"/>
          <a:endParaRPr lang="en-US">
            <a:cs typeface="B Nazanin" panose="00000400000000000000" pitchFamily="2" charset="-78"/>
          </a:endParaRPr>
        </a:p>
      </dgm:t>
    </dgm:pt>
    <dgm:pt modelId="{0AD09190-25D7-49FC-825D-AE36FF9EABC0}">
      <dgm:prSet phldrT="[Text]"/>
      <dgm:spPr/>
      <dgm:t>
        <a:bodyPr/>
        <a:lstStyle/>
        <a:p>
          <a:pPr rtl="1"/>
          <a:r>
            <a:rPr lang="fa-IR" b="1" dirty="0" smtClean="0">
              <a:cs typeface="B Nazanin" panose="00000400000000000000" pitchFamily="2" charset="-78"/>
            </a:rPr>
            <a:t>2- اولویت بازرسی با مراکز پربار</a:t>
          </a:r>
          <a:endParaRPr lang="en-US" b="1" dirty="0">
            <a:cs typeface="B Nazanin" panose="00000400000000000000" pitchFamily="2" charset="-78"/>
          </a:endParaRPr>
        </a:p>
      </dgm:t>
    </dgm:pt>
    <dgm:pt modelId="{774DA5B6-F6CA-4C3E-9A92-C50BF8CBE7B1}" type="parTrans" cxnId="{F273020F-48E2-470B-9F13-5D4AAEF3CC1E}">
      <dgm:prSet/>
      <dgm:spPr/>
      <dgm:t>
        <a:bodyPr/>
        <a:lstStyle/>
        <a:p>
          <a:pPr rtl="1"/>
          <a:endParaRPr lang="en-US">
            <a:cs typeface="B Nazanin" panose="00000400000000000000" pitchFamily="2" charset="-78"/>
          </a:endParaRPr>
        </a:p>
      </dgm:t>
    </dgm:pt>
    <dgm:pt modelId="{BF82B2B1-5C9B-4F0F-9DD1-F3CADF384DFA}" type="sibTrans" cxnId="{F273020F-48E2-470B-9F13-5D4AAEF3CC1E}">
      <dgm:prSet/>
      <dgm:spPr/>
      <dgm:t>
        <a:bodyPr/>
        <a:lstStyle/>
        <a:p>
          <a:pPr rtl="1"/>
          <a:endParaRPr lang="en-US">
            <a:cs typeface="B Nazanin" panose="00000400000000000000" pitchFamily="2" charset="-78"/>
          </a:endParaRPr>
        </a:p>
      </dgm:t>
    </dgm:pt>
    <dgm:pt modelId="{1D5BEA08-7E5C-455E-846D-297446FE1136}">
      <dgm:prSet phldrT="[Text]"/>
      <dgm:spPr/>
      <dgm:t>
        <a:bodyPr/>
        <a:lstStyle/>
        <a:p>
          <a:pPr rtl="1"/>
          <a:r>
            <a:rPr lang="fa-IR" dirty="0" smtClean="0">
              <a:cs typeface="B Nazanin" panose="00000400000000000000" pitchFamily="2" charset="-78"/>
            </a:rPr>
            <a:t>مراکز پربار از گزارش میزان جابجایی سامانه داشبورد (</a:t>
          </a:r>
          <a:r>
            <a:rPr lang="en-US" dirty="0" smtClean="0">
              <a:cs typeface="B Nazanin" panose="00000400000000000000" pitchFamily="2" charset="-78"/>
            </a:rPr>
            <a:t>bi.ntsw.ir</a:t>
          </a:r>
          <a:r>
            <a:rPr lang="fa-IR" dirty="0" smtClean="0">
              <a:cs typeface="B Nazanin" panose="00000400000000000000" pitchFamily="2" charset="-78"/>
            </a:rPr>
            <a:t>) تا سطح استانی ادارات صمت و کمسیون قابل احصاء است</a:t>
          </a:r>
          <a:endParaRPr lang="en-US" dirty="0">
            <a:cs typeface="B Nazanin" panose="00000400000000000000" pitchFamily="2" charset="-78"/>
          </a:endParaRPr>
        </a:p>
      </dgm:t>
    </dgm:pt>
    <dgm:pt modelId="{9C063BD8-0691-4D04-8E38-31E517135084}" type="parTrans" cxnId="{DE6D4A90-37D5-451A-A4B8-4B4AF162CFB8}">
      <dgm:prSet/>
      <dgm:spPr/>
      <dgm:t>
        <a:bodyPr/>
        <a:lstStyle/>
        <a:p>
          <a:pPr rtl="1"/>
          <a:endParaRPr lang="en-US">
            <a:cs typeface="B Nazanin" panose="00000400000000000000" pitchFamily="2" charset="-78"/>
          </a:endParaRPr>
        </a:p>
      </dgm:t>
    </dgm:pt>
    <dgm:pt modelId="{4C0E5953-2E9E-48F3-B1F8-BE7025464006}" type="sibTrans" cxnId="{DE6D4A90-37D5-451A-A4B8-4B4AF162CFB8}">
      <dgm:prSet/>
      <dgm:spPr/>
      <dgm:t>
        <a:bodyPr/>
        <a:lstStyle/>
        <a:p>
          <a:pPr rtl="1"/>
          <a:endParaRPr lang="en-US">
            <a:cs typeface="B Nazanin" panose="00000400000000000000" pitchFamily="2" charset="-78"/>
          </a:endParaRPr>
        </a:p>
      </dgm:t>
    </dgm:pt>
    <dgm:pt modelId="{F077200C-8ACC-4156-ABA6-AB77EF6A3136}">
      <dgm:prSet phldrT="[Text]"/>
      <dgm:spPr/>
      <dgm:t>
        <a:bodyPr/>
        <a:lstStyle/>
        <a:p>
          <a:pPr rtl="1"/>
          <a:r>
            <a:rPr lang="fa-IR" b="1" dirty="0" smtClean="0">
              <a:cs typeface="B Nazanin" panose="00000400000000000000" pitchFamily="2" charset="-78"/>
            </a:rPr>
            <a:t>3- پایش میدانی بارنامه های تایید شده انبارها</a:t>
          </a:r>
          <a:endParaRPr lang="en-US" b="1" dirty="0">
            <a:cs typeface="B Nazanin" panose="00000400000000000000" pitchFamily="2" charset="-78"/>
          </a:endParaRPr>
        </a:p>
      </dgm:t>
    </dgm:pt>
    <dgm:pt modelId="{778881F3-1028-4C3E-AF54-E555E1760100}" type="parTrans" cxnId="{A8B47423-A77B-482A-B382-275BA589EF97}">
      <dgm:prSet/>
      <dgm:spPr/>
      <dgm:t>
        <a:bodyPr/>
        <a:lstStyle/>
        <a:p>
          <a:endParaRPr lang="en-US">
            <a:cs typeface="B Nazanin" panose="00000400000000000000" pitchFamily="2" charset="-78"/>
          </a:endParaRPr>
        </a:p>
      </dgm:t>
    </dgm:pt>
    <dgm:pt modelId="{999297C9-1562-4C63-A6C9-632360ACF82B}" type="sibTrans" cxnId="{A8B47423-A77B-482A-B382-275BA589EF97}">
      <dgm:prSet/>
      <dgm:spPr/>
      <dgm:t>
        <a:bodyPr/>
        <a:lstStyle/>
        <a:p>
          <a:endParaRPr lang="en-US">
            <a:cs typeface="B Nazanin" panose="00000400000000000000" pitchFamily="2" charset="-78"/>
          </a:endParaRPr>
        </a:p>
      </dgm:t>
    </dgm:pt>
    <dgm:pt modelId="{3A94E8C6-9342-40F3-B097-EF199163AF72}">
      <dgm:prSet phldrT="[Text]"/>
      <dgm:spPr/>
      <dgm:t>
        <a:bodyPr/>
        <a:lstStyle/>
        <a:p>
          <a:pPr rtl="1"/>
          <a:r>
            <a:rPr lang="fa-IR" dirty="0" smtClean="0">
              <a:cs typeface="B Nazanin" panose="00000400000000000000" pitchFamily="2" charset="-78"/>
            </a:rPr>
            <a:t>لیست بارنامه های تایید شده انبار در ادمین سامانه انبارها تا سطح ادارات شهرستانی صمت فراهم شده استپ</a:t>
          </a:r>
          <a:endParaRPr lang="en-US" dirty="0">
            <a:cs typeface="B Nazanin" panose="00000400000000000000" pitchFamily="2" charset="-78"/>
          </a:endParaRPr>
        </a:p>
      </dgm:t>
    </dgm:pt>
    <dgm:pt modelId="{4A6957A8-ED4C-4602-9DBC-07841CDAAEF9}" type="parTrans" cxnId="{A89407F0-249E-470A-869C-6B608B5B92AF}">
      <dgm:prSet/>
      <dgm:spPr/>
      <dgm:t>
        <a:bodyPr/>
        <a:lstStyle/>
        <a:p>
          <a:endParaRPr lang="en-US">
            <a:cs typeface="B Nazanin" panose="00000400000000000000" pitchFamily="2" charset="-78"/>
          </a:endParaRPr>
        </a:p>
      </dgm:t>
    </dgm:pt>
    <dgm:pt modelId="{4146C1A0-A05C-42CC-AC65-8BAE7E56B5FE}" type="sibTrans" cxnId="{A89407F0-249E-470A-869C-6B608B5B92AF}">
      <dgm:prSet/>
      <dgm:spPr/>
      <dgm:t>
        <a:bodyPr/>
        <a:lstStyle/>
        <a:p>
          <a:endParaRPr lang="en-US">
            <a:cs typeface="B Nazanin" panose="00000400000000000000" pitchFamily="2" charset="-78"/>
          </a:endParaRPr>
        </a:p>
      </dgm:t>
    </dgm:pt>
    <dgm:pt modelId="{E31E70E6-5E40-4CBB-84CD-35DD1E2B70A0}">
      <dgm:prSet phldrT="[Text]"/>
      <dgm:spPr/>
      <dgm:t>
        <a:bodyPr/>
        <a:lstStyle/>
        <a:p>
          <a:pPr rtl="1"/>
          <a:r>
            <a:rPr lang="fa-IR" b="1" dirty="0" smtClean="0">
              <a:cs typeface="B Nazanin" panose="00000400000000000000" pitchFamily="2" charset="-78"/>
            </a:rPr>
            <a:t>4- برخورد با انبارهای متخلف</a:t>
          </a:r>
          <a:endParaRPr lang="en-US" b="1" dirty="0">
            <a:cs typeface="B Nazanin" panose="00000400000000000000" pitchFamily="2" charset="-78"/>
          </a:endParaRPr>
        </a:p>
      </dgm:t>
    </dgm:pt>
    <dgm:pt modelId="{CC797AD7-EEFD-4813-8626-7F60FBD8BA67}" type="parTrans" cxnId="{0391E9CB-3D4C-4BA5-8BF0-A68C525EB9C9}">
      <dgm:prSet/>
      <dgm:spPr/>
      <dgm:t>
        <a:bodyPr/>
        <a:lstStyle/>
        <a:p>
          <a:endParaRPr lang="en-US">
            <a:cs typeface="B Nazanin" panose="00000400000000000000" pitchFamily="2" charset="-78"/>
          </a:endParaRPr>
        </a:p>
      </dgm:t>
    </dgm:pt>
    <dgm:pt modelId="{DA4C4492-D046-4DB6-A498-961D6EDC747B}" type="sibTrans" cxnId="{0391E9CB-3D4C-4BA5-8BF0-A68C525EB9C9}">
      <dgm:prSet/>
      <dgm:spPr/>
      <dgm:t>
        <a:bodyPr/>
        <a:lstStyle/>
        <a:p>
          <a:endParaRPr lang="en-US">
            <a:cs typeface="B Nazanin" panose="00000400000000000000" pitchFamily="2" charset="-78"/>
          </a:endParaRPr>
        </a:p>
      </dgm:t>
    </dgm:pt>
    <dgm:pt modelId="{A65A8BF7-9E2E-421B-A85A-05AAC05C4E34}">
      <dgm:prSet phldrT="[Text]"/>
      <dgm:spPr/>
      <dgm:t>
        <a:bodyPr/>
        <a:lstStyle/>
        <a:p>
          <a:pPr algn="r" rtl="1"/>
          <a:r>
            <a:rPr lang="fa-IR" dirty="0" smtClean="0">
              <a:cs typeface="B Nazanin" panose="00000400000000000000" pitchFamily="2" charset="-78"/>
            </a:rPr>
            <a:t>ضوابط اختصاصی کالای اساسی (موضوع ماده (2) دستورالعمل تبصره (4) ماده (18) قانون مبارزه با قاچاق کالا و ارز )</a:t>
          </a:r>
          <a:endParaRPr lang="en-US" dirty="0">
            <a:cs typeface="B Nazanin" panose="00000400000000000000" pitchFamily="2" charset="-78"/>
          </a:endParaRPr>
        </a:p>
      </dgm:t>
    </dgm:pt>
    <dgm:pt modelId="{9F9DAEC0-93C4-40A2-9034-2615A398BE39}" type="parTrans" cxnId="{9F2CA66E-42A3-4166-873C-A41227DD24BF}">
      <dgm:prSet/>
      <dgm:spPr/>
      <dgm:t>
        <a:bodyPr/>
        <a:lstStyle/>
        <a:p>
          <a:endParaRPr lang="en-US">
            <a:cs typeface="B Nazanin" panose="00000400000000000000" pitchFamily="2" charset="-78"/>
          </a:endParaRPr>
        </a:p>
      </dgm:t>
    </dgm:pt>
    <dgm:pt modelId="{0FEF87A2-3336-46F2-8A09-A1C3BC27AE6C}" type="sibTrans" cxnId="{9F2CA66E-42A3-4166-873C-A41227DD24BF}">
      <dgm:prSet/>
      <dgm:spPr/>
      <dgm:t>
        <a:bodyPr/>
        <a:lstStyle/>
        <a:p>
          <a:endParaRPr lang="en-US">
            <a:cs typeface="B Nazanin" panose="00000400000000000000" pitchFamily="2" charset="-78"/>
          </a:endParaRPr>
        </a:p>
      </dgm:t>
    </dgm:pt>
    <dgm:pt modelId="{832D0A15-0CC9-419D-8D9F-A35B84CF3B17}">
      <dgm:prSet phldrT="[Text]"/>
      <dgm:spPr/>
      <dgm:t>
        <a:bodyPr/>
        <a:lstStyle/>
        <a:p>
          <a:pPr algn="justLow" rtl="1"/>
          <a:r>
            <a:rPr lang="ar-SA" dirty="0" smtClean="0">
              <a:cs typeface="B Nazanin" panose="00000400000000000000" pitchFamily="2" charset="-78"/>
            </a:rPr>
            <a:t>گوشت قرمز، برنج، حبوبات، چای، تخم مرغ خوراکی، کره، روغن، شکر، لاستیک، کاغذ چاپ و تحریر و روزنامه، خمیر کاغذ</a:t>
          </a:r>
          <a:r>
            <a:rPr lang="fa-IR" dirty="0" smtClean="0">
              <a:cs typeface="B Nazanin" panose="00000400000000000000" pitchFamily="2" charset="-78"/>
            </a:rPr>
            <a:t>، </a:t>
          </a:r>
          <a:r>
            <a:rPr lang="ar-SA" dirty="0" smtClean="0">
              <a:cs typeface="B Nazanin" panose="00000400000000000000" pitchFamily="2" charset="-78"/>
            </a:rPr>
            <a:t>دانه</a:t>
          </a:r>
          <a:r>
            <a:rPr lang="en-US" dirty="0" smtClean="0">
              <a:cs typeface="B Nazanin" panose="00000400000000000000" pitchFamily="2" charset="-78"/>
            </a:rPr>
            <a:t>‌</a:t>
          </a:r>
          <a:r>
            <a:rPr lang="ar-SA" dirty="0" smtClean="0">
              <a:cs typeface="B Nazanin" panose="00000400000000000000" pitchFamily="2" charset="-78"/>
            </a:rPr>
            <a:t>های روغنی، جو، ذرت، کنجاله سویا، خوراک آماده دام، ماکیان و آبزیان</a:t>
          </a:r>
          <a:r>
            <a:rPr lang="fa-IR" dirty="0" smtClean="0">
              <a:cs typeface="B Nazanin" panose="00000400000000000000" pitchFamily="2" charset="-78"/>
            </a:rPr>
            <a:t>، </a:t>
          </a:r>
          <a:r>
            <a:rPr lang="ar-SA" dirty="0" smtClean="0">
              <a:cs typeface="B Nazanin" panose="00000400000000000000" pitchFamily="2" charset="-78"/>
            </a:rPr>
            <a:t>دارو و واکسن دامی، مکمل و افزودنی</a:t>
          </a:r>
          <a:r>
            <a:rPr lang="en-US" dirty="0" smtClean="0">
              <a:cs typeface="B Nazanin" panose="00000400000000000000" pitchFamily="2" charset="-78"/>
            </a:rPr>
            <a:t>‌</a:t>
          </a:r>
          <a:r>
            <a:rPr lang="ar-SA" dirty="0" smtClean="0">
              <a:cs typeface="B Nazanin" panose="00000400000000000000" pitchFamily="2" charset="-78"/>
            </a:rPr>
            <a:t>های خوراک دام، سموم دفع آفات نباتی (آفتکش</a:t>
          </a:r>
          <a:r>
            <a:rPr lang="en-US" dirty="0" smtClean="0">
              <a:cs typeface="B Nazanin" panose="00000400000000000000" pitchFamily="2" charset="-78"/>
            </a:rPr>
            <a:t>‌</a:t>
          </a:r>
          <a:r>
            <a:rPr lang="ar-SA" dirty="0" smtClean="0">
              <a:cs typeface="B Nazanin" panose="00000400000000000000" pitchFamily="2" charset="-78"/>
            </a:rPr>
            <a:t>ها) و کود شیمیایی</a:t>
          </a:r>
          <a:endParaRPr lang="en-US" dirty="0">
            <a:cs typeface="B Nazanin" panose="00000400000000000000" pitchFamily="2" charset="-78"/>
          </a:endParaRPr>
        </a:p>
      </dgm:t>
    </dgm:pt>
    <dgm:pt modelId="{7088CC47-F272-4187-9764-C99D3E3FE38F}" type="parTrans" cxnId="{FCE8010B-8A05-4EC5-A515-09D79D337B2F}">
      <dgm:prSet/>
      <dgm:spPr/>
      <dgm:t>
        <a:bodyPr/>
        <a:lstStyle/>
        <a:p>
          <a:endParaRPr lang="en-US">
            <a:cs typeface="B Nazanin" panose="00000400000000000000" pitchFamily="2" charset="-78"/>
          </a:endParaRPr>
        </a:p>
      </dgm:t>
    </dgm:pt>
    <dgm:pt modelId="{101BC7EC-A0AF-486E-99E0-0D8D31BD9C23}" type="sibTrans" cxnId="{FCE8010B-8A05-4EC5-A515-09D79D337B2F}">
      <dgm:prSet/>
      <dgm:spPr/>
      <dgm:t>
        <a:bodyPr/>
        <a:lstStyle/>
        <a:p>
          <a:endParaRPr lang="en-US">
            <a:cs typeface="B Nazanin" panose="00000400000000000000" pitchFamily="2" charset="-78"/>
          </a:endParaRPr>
        </a:p>
      </dgm:t>
    </dgm:pt>
    <dgm:pt modelId="{19D39370-DC94-4F70-BD2A-CEAD37DE0E98}">
      <dgm:prSet phldrT="[Text]"/>
      <dgm:spPr/>
      <dgm:t>
        <a:bodyPr/>
        <a:lstStyle/>
        <a:p>
          <a:pPr rtl="1"/>
          <a:r>
            <a:rPr lang="fa-IR" dirty="0" smtClean="0">
              <a:cs typeface="B Nazanin" panose="00000400000000000000" pitchFamily="2" charset="-78"/>
            </a:rPr>
            <a:t>لیست بارنامه های تایید شده باید متناسب با میزان ورود و خروج کالا در انبار باشد</a:t>
          </a:r>
          <a:endParaRPr lang="en-US" dirty="0">
            <a:cs typeface="B Nazanin" panose="00000400000000000000" pitchFamily="2" charset="-78"/>
          </a:endParaRPr>
        </a:p>
      </dgm:t>
    </dgm:pt>
    <dgm:pt modelId="{D6842716-874A-4AA9-8B16-C765A9849F7F}" type="parTrans" cxnId="{0B3059C2-1283-4918-B05D-CF0B3FB40F15}">
      <dgm:prSet/>
      <dgm:spPr/>
      <dgm:t>
        <a:bodyPr/>
        <a:lstStyle/>
        <a:p>
          <a:endParaRPr lang="en-US"/>
        </a:p>
      </dgm:t>
    </dgm:pt>
    <dgm:pt modelId="{35A1E3B0-0F13-4E7B-92BC-59E67BD2C801}" type="sibTrans" cxnId="{0B3059C2-1283-4918-B05D-CF0B3FB40F15}">
      <dgm:prSet/>
      <dgm:spPr/>
      <dgm:t>
        <a:bodyPr/>
        <a:lstStyle/>
        <a:p>
          <a:endParaRPr lang="en-US"/>
        </a:p>
      </dgm:t>
    </dgm:pt>
    <dgm:pt modelId="{DEB1FF3D-68C9-4E51-BA3E-09FBBE1D7536}" type="pres">
      <dgm:prSet presAssocID="{5C02F2CE-A7F8-44F2-AF48-22B9A7595815}" presName="linear" presStyleCnt="0">
        <dgm:presLayoutVars>
          <dgm:animLvl val="lvl"/>
          <dgm:resizeHandles val="exact"/>
        </dgm:presLayoutVars>
      </dgm:prSet>
      <dgm:spPr/>
      <dgm:t>
        <a:bodyPr/>
        <a:lstStyle/>
        <a:p>
          <a:endParaRPr lang="en-US"/>
        </a:p>
      </dgm:t>
    </dgm:pt>
    <dgm:pt modelId="{505B5FE9-C7A9-4102-B749-FFED0D554160}" type="pres">
      <dgm:prSet presAssocID="{DA8BA348-AD38-44D6-A408-5D752D1A521B}" presName="parentText" presStyleLbl="node1" presStyleIdx="0" presStyleCnt="4">
        <dgm:presLayoutVars>
          <dgm:chMax val="0"/>
          <dgm:bulletEnabled val="1"/>
        </dgm:presLayoutVars>
      </dgm:prSet>
      <dgm:spPr/>
      <dgm:t>
        <a:bodyPr/>
        <a:lstStyle/>
        <a:p>
          <a:endParaRPr lang="en-US"/>
        </a:p>
      </dgm:t>
    </dgm:pt>
    <dgm:pt modelId="{1E1950E4-AAEC-49EC-9BA7-E0618806AA08}" type="pres">
      <dgm:prSet presAssocID="{DA8BA348-AD38-44D6-A408-5D752D1A521B}" presName="childText" presStyleLbl="revTx" presStyleIdx="0" presStyleCnt="4">
        <dgm:presLayoutVars>
          <dgm:bulletEnabled val="1"/>
        </dgm:presLayoutVars>
      </dgm:prSet>
      <dgm:spPr/>
      <dgm:t>
        <a:bodyPr/>
        <a:lstStyle/>
        <a:p>
          <a:endParaRPr lang="en-US"/>
        </a:p>
      </dgm:t>
    </dgm:pt>
    <dgm:pt modelId="{4BEEB35D-45DD-427F-B5BF-EC9F817A1FEA}" type="pres">
      <dgm:prSet presAssocID="{0AD09190-25D7-49FC-825D-AE36FF9EABC0}" presName="parentText" presStyleLbl="node1" presStyleIdx="1" presStyleCnt="4">
        <dgm:presLayoutVars>
          <dgm:chMax val="0"/>
          <dgm:bulletEnabled val="1"/>
        </dgm:presLayoutVars>
      </dgm:prSet>
      <dgm:spPr/>
      <dgm:t>
        <a:bodyPr/>
        <a:lstStyle/>
        <a:p>
          <a:endParaRPr lang="en-US"/>
        </a:p>
      </dgm:t>
    </dgm:pt>
    <dgm:pt modelId="{84BE1B08-9458-4046-8973-9EDDE4EEBE3E}" type="pres">
      <dgm:prSet presAssocID="{0AD09190-25D7-49FC-825D-AE36FF9EABC0}" presName="childText" presStyleLbl="revTx" presStyleIdx="1" presStyleCnt="4">
        <dgm:presLayoutVars>
          <dgm:bulletEnabled val="1"/>
        </dgm:presLayoutVars>
      </dgm:prSet>
      <dgm:spPr/>
      <dgm:t>
        <a:bodyPr/>
        <a:lstStyle/>
        <a:p>
          <a:endParaRPr lang="en-US"/>
        </a:p>
      </dgm:t>
    </dgm:pt>
    <dgm:pt modelId="{422D25D2-2890-41B0-A63F-4B45AC5730F0}" type="pres">
      <dgm:prSet presAssocID="{F077200C-8ACC-4156-ABA6-AB77EF6A3136}" presName="parentText" presStyleLbl="node1" presStyleIdx="2" presStyleCnt="4">
        <dgm:presLayoutVars>
          <dgm:chMax val="0"/>
          <dgm:bulletEnabled val="1"/>
        </dgm:presLayoutVars>
      </dgm:prSet>
      <dgm:spPr/>
      <dgm:t>
        <a:bodyPr/>
        <a:lstStyle/>
        <a:p>
          <a:endParaRPr lang="en-US"/>
        </a:p>
      </dgm:t>
    </dgm:pt>
    <dgm:pt modelId="{0561B6CF-CC1D-4AF7-BD97-D3BAF08BD1A4}" type="pres">
      <dgm:prSet presAssocID="{F077200C-8ACC-4156-ABA6-AB77EF6A3136}" presName="childText" presStyleLbl="revTx" presStyleIdx="2" presStyleCnt="4">
        <dgm:presLayoutVars>
          <dgm:bulletEnabled val="1"/>
        </dgm:presLayoutVars>
      </dgm:prSet>
      <dgm:spPr/>
      <dgm:t>
        <a:bodyPr/>
        <a:lstStyle/>
        <a:p>
          <a:endParaRPr lang="en-US"/>
        </a:p>
      </dgm:t>
    </dgm:pt>
    <dgm:pt modelId="{581AD0E8-0315-4206-A2DF-52EAD9E0A39C}" type="pres">
      <dgm:prSet presAssocID="{E31E70E6-5E40-4CBB-84CD-35DD1E2B70A0}" presName="parentText" presStyleLbl="node1" presStyleIdx="3" presStyleCnt="4">
        <dgm:presLayoutVars>
          <dgm:chMax val="0"/>
          <dgm:bulletEnabled val="1"/>
        </dgm:presLayoutVars>
      </dgm:prSet>
      <dgm:spPr/>
      <dgm:t>
        <a:bodyPr/>
        <a:lstStyle/>
        <a:p>
          <a:endParaRPr lang="en-US"/>
        </a:p>
      </dgm:t>
    </dgm:pt>
    <dgm:pt modelId="{FEDC762D-2BFA-4D09-8EA1-5964CAC29002}" type="pres">
      <dgm:prSet presAssocID="{E31E70E6-5E40-4CBB-84CD-35DD1E2B70A0}" presName="childText" presStyleLbl="revTx" presStyleIdx="3" presStyleCnt="4">
        <dgm:presLayoutVars>
          <dgm:bulletEnabled val="1"/>
        </dgm:presLayoutVars>
      </dgm:prSet>
      <dgm:spPr/>
      <dgm:t>
        <a:bodyPr/>
        <a:lstStyle/>
        <a:p>
          <a:endParaRPr lang="en-US"/>
        </a:p>
      </dgm:t>
    </dgm:pt>
  </dgm:ptLst>
  <dgm:cxnLst>
    <dgm:cxn modelId="{1A6306D6-086C-44FE-9161-7EE53652564B}" type="presOf" srcId="{DA8BA348-AD38-44D6-A408-5D752D1A521B}" destId="{505B5FE9-C7A9-4102-B749-FFED0D554160}" srcOrd="0" destOrd="0" presId="urn:microsoft.com/office/officeart/2005/8/layout/vList2"/>
    <dgm:cxn modelId="{66F40BD4-FE9B-42EC-88C9-AFFF90065027}" type="presOf" srcId="{19D39370-DC94-4F70-BD2A-CEAD37DE0E98}" destId="{0561B6CF-CC1D-4AF7-BD97-D3BAF08BD1A4}" srcOrd="0" destOrd="1" presId="urn:microsoft.com/office/officeart/2005/8/layout/vList2"/>
    <dgm:cxn modelId="{196DC77F-7502-4B40-8E75-F0BD08D1188B}" type="presOf" srcId="{0AD09190-25D7-49FC-825D-AE36FF9EABC0}" destId="{4BEEB35D-45DD-427F-B5BF-EC9F817A1FEA}" srcOrd="0" destOrd="0" presId="urn:microsoft.com/office/officeart/2005/8/layout/vList2"/>
    <dgm:cxn modelId="{9D59BA7C-D8C7-45A4-BDA6-3675FED183C1}" type="presOf" srcId="{1D5BEA08-7E5C-455E-846D-297446FE1136}" destId="{84BE1B08-9458-4046-8973-9EDDE4EEBE3E}" srcOrd="0" destOrd="0" presId="urn:microsoft.com/office/officeart/2005/8/layout/vList2"/>
    <dgm:cxn modelId="{9F2CA66E-42A3-4166-873C-A41227DD24BF}" srcId="{E31E70E6-5E40-4CBB-84CD-35DD1E2B70A0}" destId="{A65A8BF7-9E2E-421B-A85A-05AAC05C4E34}" srcOrd="0" destOrd="0" parTransId="{9F9DAEC0-93C4-40A2-9034-2615A398BE39}" sibTransId="{0FEF87A2-3336-46F2-8A09-A1C3BC27AE6C}"/>
    <dgm:cxn modelId="{EC6C8E86-F69A-4C6A-8925-0C3B2FFB5144}" type="presOf" srcId="{F077200C-8ACC-4156-ABA6-AB77EF6A3136}" destId="{422D25D2-2890-41B0-A63F-4B45AC5730F0}" srcOrd="0" destOrd="0" presId="urn:microsoft.com/office/officeart/2005/8/layout/vList2"/>
    <dgm:cxn modelId="{E8ED279C-FFDC-49BF-A661-9FE6A5E64C7F}" srcId="{DA8BA348-AD38-44D6-A408-5D752D1A521B}" destId="{CBDA0C48-C904-4DC0-81B3-204688AB22BF}" srcOrd="0" destOrd="0" parTransId="{269D269C-74F5-4B75-BEAE-1A3AFECCC72C}" sibTransId="{843E2764-A21B-4827-904C-188BE83B1EF9}"/>
    <dgm:cxn modelId="{52893722-58CC-4B1E-A502-221A789A326B}" srcId="{5C02F2CE-A7F8-44F2-AF48-22B9A7595815}" destId="{DA8BA348-AD38-44D6-A408-5D752D1A521B}" srcOrd="0" destOrd="0" parTransId="{BF1EAA28-0C9A-4614-848E-E35BC7633686}" sibTransId="{37784D87-8835-4CC4-8E72-CCCB276D3255}"/>
    <dgm:cxn modelId="{DE6D4A90-37D5-451A-A4B8-4B4AF162CFB8}" srcId="{0AD09190-25D7-49FC-825D-AE36FF9EABC0}" destId="{1D5BEA08-7E5C-455E-846D-297446FE1136}" srcOrd="0" destOrd="0" parTransId="{9C063BD8-0691-4D04-8E38-31E517135084}" sibTransId="{4C0E5953-2E9E-48F3-B1F8-BE7025464006}"/>
    <dgm:cxn modelId="{2E6284E5-9D92-4F90-8329-A5C41AA17116}" type="presOf" srcId="{A65A8BF7-9E2E-421B-A85A-05AAC05C4E34}" destId="{FEDC762D-2BFA-4D09-8EA1-5964CAC29002}" srcOrd="0" destOrd="0" presId="urn:microsoft.com/office/officeart/2005/8/layout/vList2"/>
    <dgm:cxn modelId="{963B0A47-13F5-45A4-B18B-E9C5932276DC}" type="presOf" srcId="{3A94E8C6-9342-40F3-B097-EF199163AF72}" destId="{0561B6CF-CC1D-4AF7-BD97-D3BAF08BD1A4}" srcOrd="0" destOrd="0" presId="urn:microsoft.com/office/officeart/2005/8/layout/vList2"/>
    <dgm:cxn modelId="{A89407F0-249E-470A-869C-6B608B5B92AF}" srcId="{F077200C-8ACC-4156-ABA6-AB77EF6A3136}" destId="{3A94E8C6-9342-40F3-B097-EF199163AF72}" srcOrd="0" destOrd="0" parTransId="{4A6957A8-ED4C-4602-9DBC-07841CDAAEF9}" sibTransId="{4146C1A0-A05C-42CC-AC65-8BAE7E56B5FE}"/>
    <dgm:cxn modelId="{EAB0B38D-F981-4AAC-B5D0-279ADEAA1307}" type="presOf" srcId="{5C02F2CE-A7F8-44F2-AF48-22B9A7595815}" destId="{DEB1FF3D-68C9-4E51-BA3E-09FBBE1D7536}" srcOrd="0" destOrd="0" presId="urn:microsoft.com/office/officeart/2005/8/layout/vList2"/>
    <dgm:cxn modelId="{0B3059C2-1283-4918-B05D-CF0B3FB40F15}" srcId="{F077200C-8ACC-4156-ABA6-AB77EF6A3136}" destId="{19D39370-DC94-4F70-BD2A-CEAD37DE0E98}" srcOrd="1" destOrd="0" parTransId="{D6842716-874A-4AA9-8B16-C765A9849F7F}" sibTransId="{35A1E3B0-0F13-4E7B-92BC-59E67BD2C801}"/>
    <dgm:cxn modelId="{0391E9CB-3D4C-4BA5-8BF0-A68C525EB9C9}" srcId="{5C02F2CE-A7F8-44F2-AF48-22B9A7595815}" destId="{E31E70E6-5E40-4CBB-84CD-35DD1E2B70A0}" srcOrd="3" destOrd="0" parTransId="{CC797AD7-EEFD-4813-8626-7F60FBD8BA67}" sibTransId="{DA4C4492-D046-4DB6-A498-961D6EDC747B}"/>
    <dgm:cxn modelId="{90407B67-E78A-4CC7-A0D7-65D9004A607B}" type="presOf" srcId="{832D0A15-0CC9-419D-8D9F-A35B84CF3B17}" destId="{FEDC762D-2BFA-4D09-8EA1-5964CAC29002}" srcOrd="0" destOrd="1" presId="urn:microsoft.com/office/officeart/2005/8/layout/vList2"/>
    <dgm:cxn modelId="{6FDCF86F-3387-4801-95B4-DEABBE3544C5}" type="presOf" srcId="{E31E70E6-5E40-4CBB-84CD-35DD1E2B70A0}" destId="{581AD0E8-0315-4206-A2DF-52EAD9E0A39C}" srcOrd="0" destOrd="0" presId="urn:microsoft.com/office/officeart/2005/8/layout/vList2"/>
    <dgm:cxn modelId="{FCE8010B-8A05-4EC5-A515-09D79D337B2F}" srcId="{E31E70E6-5E40-4CBB-84CD-35DD1E2B70A0}" destId="{832D0A15-0CC9-419D-8D9F-A35B84CF3B17}" srcOrd="1" destOrd="0" parTransId="{7088CC47-F272-4187-9764-C99D3E3FE38F}" sibTransId="{101BC7EC-A0AF-486E-99E0-0D8D31BD9C23}"/>
    <dgm:cxn modelId="{A8B47423-A77B-482A-B382-275BA589EF97}" srcId="{5C02F2CE-A7F8-44F2-AF48-22B9A7595815}" destId="{F077200C-8ACC-4156-ABA6-AB77EF6A3136}" srcOrd="2" destOrd="0" parTransId="{778881F3-1028-4C3E-AF54-E555E1760100}" sibTransId="{999297C9-1562-4C63-A6C9-632360ACF82B}"/>
    <dgm:cxn modelId="{F273020F-48E2-470B-9F13-5D4AAEF3CC1E}" srcId="{5C02F2CE-A7F8-44F2-AF48-22B9A7595815}" destId="{0AD09190-25D7-49FC-825D-AE36FF9EABC0}" srcOrd="1" destOrd="0" parTransId="{774DA5B6-F6CA-4C3E-9A92-C50BF8CBE7B1}" sibTransId="{BF82B2B1-5C9B-4F0F-9DD1-F3CADF384DFA}"/>
    <dgm:cxn modelId="{E2FDAFF0-CA9A-4A97-8A62-E001BD1E3D93}" type="presOf" srcId="{CBDA0C48-C904-4DC0-81B3-204688AB22BF}" destId="{1E1950E4-AAEC-49EC-9BA7-E0618806AA08}" srcOrd="0" destOrd="0" presId="urn:microsoft.com/office/officeart/2005/8/layout/vList2"/>
    <dgm:cxn modelId="{E8ED50C1-6C61-42C6-A88D-A50A6B066526}" type="presParOf" srcId="{DEB1FF3D-68C9-4E51-BA3E-09FBBE1D7536}" destId="{505B5FE9-C7A9-4102-B749-FFED0D554160}" srcOrd="0" destOrd="0" presId="urn:microsoft.com/office/officeart/2005/8/layout/vList2"/>
    <dgm:cxn modelId="{F7C42FF4-F70A-4EE1-962C-F137AA7373E8}" type="presParOf" srcId="{DEB1FF3D-68C9-4E51-BA3E-09FBBE1D7536}" destId="{1E1950E4-AAEC-49EC-9BA7-E0618806AA08}" srcOrd="1" destOrd="0" presId="urn:microsoft.com/office/officeart/2005/8/layout/vList2"/>
    <dgm:cxn modelId="{5265C838-4724-4E98-B72F-AB30624906D9}" type="presParOf" srcId="{DEB1FF3D-68C9-4E51-BA3E-09FBBE1D7536}" destId="{4BEEB35D-45DD-427F-B5BF-EC9F817A1FEA}" srcOrd="2" destOrd="0" presId="urn:microsoft.com/office/officeart/2005/8/layout/vList2"/>
    <dgm:cxn modelId="{8863A8F8-B4D9-4A35-ACCD-43EDA810BBD9}" type="presParOf" srcId="{DEB1FF3D-68C9-4E51-BA3E-09FBBE1D7536}" destId="{84BE1B08-9458-4046-8973-9EDDE4EEBE3E}" srcOrd="3" destOrd="0" presId="urn:microsoft.com/office/officeart/2005/8/layout/vList2"/>
    <dgm:cxn modelId="{0692930D-EC1C-40C2-9B72-02788C19E396}" type="presParOf" srcId="{DEB1FF3D-68C9-4E51-BA3E-09FBBE1D7536}" destId="{422D25D2-2890-41B0-A63F-4B45AC5730F0}" srcOrd="4" destOrd="0" presId="urn:microsoft.com/office/officeart/2005/8/layout/vList2"/>
    <dgm:cxn modelId="{94BB8A92-7465-4FE5-9A87-73A6F1F324F5}" type="presParOf" srcId="{DEB1FF3D-68C9-4E51-BA3E-09FBBE1D7536}" destId="{0561B6CF-CC1D-4AF7-BD97-D3BAF08BD1A4}" srcOrd="5" destOrd="0" presId="urn:microsoft.com/office/officeart/2005/8/layout/vList2"/>
    <dgm:cxn modelId="{48ABC733-7854-4EA4-8227-AB797EB0B5D4}" type="presParOf" srcId="{DEB1FF3D-68C9-4E51-BA3E-09FBBE1D7536}" destId="{581AD0E8-0315-4206-A2DF-52EAD9E0A39C}" srcOrd="6" destOrd="0" presId="urn:microsoft.com/office/officeart/2005/8/layout/vList2"/>
    <dgm:cxn modelId="{70F8B070-8DEE-4939-914C-E743F5A3476D}" type="presParOf" srcId="{DEB1FF3D-68C9-4E51-BA3E-09FBBE1D7536}" destId="{FEDC762D-2BFA-4D09-8EA1-5964CAC2900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B5FE9-C7A9-4102-B749-FFED0D554160}">
      <dsp:nvSpPr>
        <dsp:cNvPr id="0" name=""/>
        <dsp:cNvSpPr/>
      </dsp:nvSpPr>
      <dsp:spPr>
        <a:xfrm>
          <a:off x="0" y="217529"/>
          <a:ext cx="7391400" cy="561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fa-IR" sz="1900" b="1" kern="1200" dirty="0" smtClean="0">
              <a:cs typeface="B Nazanin" panose="00000400000000000000" pitchFamily="2" charset="-78"/>
            </a:rPr>
            <a:t>1- پایش میدانی موجودی کالای مشمول مبتنی بر اطلاعات سامانه جامع انبارها</a:t>
          </a:r>
          <a:endParaRPr lang="en-US" sz="1900" b="1" kern="1200" dirty="0">
            <a:cs typeface="B Nazanin" panose="00000400000000000000" pitchFamily="2" charset="-78"/>
          </a:endParaRPr>
        </a:p>
      </dsp:txBody>
      <dsp:txXfrm>
        <a:off x="27418" y="244947"/>
        <a:ext cx="7336564" cy="506818"/>
      </dsp:txXfrm>
    </dsp:sp>
    <dsp:sp modelId="{1E1950E4-AAEC-49EC-9BA7-E0618806AA08}">
      <dsp:nvSpPr>
        <dsp:cNvPr id="0" name=""/>
        <dsp:cNvSpPr/>
      </dsp:nvSpPr>
      <dsp:spPr>
        <a:xfrm>
          <a:off x="0" y="779183"/>
          <a:ext cx="7391400" cy="560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24130" rIns="135128" bIns="24130" numCol="1" spcCol="1270" anchor="t" anchorCtr="0">
          <a:noAutofit/>
        </a:bodyPr>
        <a:lstStyle/>
        <a:p>
          <a:pPr marL="114300" lvl="1" indent="-114300" algn="r" defTabSz="666750" rtl="1">
            <a:lnSpc>
              <a:spcPct val="90000"/>
            </a:lnSpc>
            <a:spcBef>
              <a:spcPct val="0"/>
            </a:spcBef>
            <a:spcAft>
              <a:spcPct val="20000"/>
            </a:spcAft>
            <a:buChar char="••"/>
          </a:pPr>
          <a:r>
            <a:rPr lang="fa-IR" sz="1500" kern="1200" dirty="0" smtClean="0">
              <a:cs typeface="B Nazanin" panose="00000400000000000000" pitchFamily="2" charset="-78"/>
            </a:rPr>
            <a:t>امکان استعلام موجودی انبار در ادمین سامانه انبارها (</a:t>
          </a:r>
          <a:r>
            <a:rPr lang="en-US" sz="1500" kern="1200" dirty="0" smtClean="0">
              <a:cs typeface="B Nazanin" panose="00000400000000000000" pitchFamily="2" charset="-78"/>
            </a:rPr>
            <a:t>admin-nwms.ir</a:t>
          </a:r>
          <a:r>
            <a:rPr lang="fa-IR" sz="1500" kern="1200" dirty="0" smtClean="0">
              <a:cs typeface="B Nazanin" panose="00000400000000000000" pitchFamily="2" charset="-78"/>
            </a:rPr>
            <a:t>) تا سطح ادارات شهرستانی صمت فراهم شده است</a:t>
          </a:r>
          <a:endParaRPr lang="en-US" sz="1500" kern="1200" dirty="0">
            <a:cs typeface="B Nazanin" panose="00000400000000000000" pitchFamily="2" charset="-78"/>
          </a:endParaRPr>
        </a:p>
      </dsp:txBody>
      <dsp:txXfrm>
        <a:off x="0" y="779183"/>
        <a:ext cx="7391400" cy="560452"/>
      </dsp:txXfrm>
    </dsp:sp>
    <dsp:sp modelId="{4BEEB35D-45DD-427F-B5BF-EC9F817A1FEA}">
      <dsp:nvSpPr>
        <dsp:cNvPr id="0" name=""/>
        <dsp:cNvSpPr/>
      </dsp:nvSpPr>
      <dsp:spPr>
        <a:xfrm>
          <a:off x="0" y="1339636"/>
          <a:ext cx="7391400" cy="561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fa-IR" sz="1900" b="1" kern="1200" dirty="0" smtClean="0">
              <a:cs typeface="B Nazanin" panose="00000400000000000000" pitchFamily="2" charset="-78"/>
            </a:rPr>
            <a:t>2- اولویت بازرسی با مراکز پربار</a:t>
          </a:r>
          <a:endParaRPr lang="en-US" sz="1900" b="1" kern="1200" dirty="0">
            <a:cs typeface="B Nazanin" panose="00000400000000000000" pitchFamily="2" charset="-78"/>
          </a:endParaRPr>
        </a:p>
      </dsp:txBody>
      <dsp:txXfrm>
        <a:off x="27418" y="1367054"/>
        <a:ext cx="7336564" cy="506818"/>
      </dsp:txXfrm>
    </dsp:sp>
    <dsp:sp modelId="{84BE1B08-9458-4046-8973-9EDDE4EEBE3E}">
      <dsp:nvSpPr>
        <dsp:cNvPr id="0" name=""/>
        <dsp:cNvSpPr/>
      </dsp:nvSpPr>
      <dsp:spPr>
        <a:xfrm>
          <a:off x="0" y="1901291"/>
          <a:ext cx="7391400" cy="560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24130" rIns="135128" bIns="24130" numCol="1" spcCol="1270" anchor="t" anchorCtr="0">
          <a:noAutofit/>
        </a:bodyPr>
        <a:lstStyle/>
        <a:p>
          <a:pPr marL="114300" lvl="1" indent="-114300" algn="r" defTabSz="666750" rtl="1">
            <a:lnSpc>
              <a:spcPct val="90000"/>
            </a:lnSpc>
            <a:spcBef>
              <a:spcPct val="0"/>
            </a:spcBef>
            <a:spcAft>
              <a:spcPct val="20000"/>
            </a:spcAft>
            <a:buChar char="••"/>
          </a:pPr>
          <a:r>
            <a:rPr lang="fa-IR" sz="1500" kern="1200" dirty="0" smtClean="0">
              <a:cs typeface="B Nazanin" panose="00000400000000000000" pitchFamily="2" charset="-78"/>
            </a:rPr>
            <a:t>مراکز پربار از گزارش میزان جابجایی سامانه داشبورد (</a:t>
          </a:r>
          <a:r>
            <a:rPr lang="en-US" sz="1500" kern="1200" dirty="0" smtClean="0">
              <a:cs typeface="B Nazanin" panose="00000400000000000000" pitchFamily="2" charset="-78"/>
            </a:rPr>
            <a:t>bi.ntsw.ir</a:t>
          </a:r>
          <a:r>
            <a:rPr lang="fa-IR" sz="1500" kern="1200" dirty="0" smtClean="0">
              <a:cs typeface="B Nazanin" panose="00000400000000000000" pitchFamily="2" charset="-78"/>
            </a:rPr>
            <a:t>) تا سطح استانی ادارات صمت و کمسیون قابل احصاء است</a:t>
          </a:r>
          <a:endParaRPr lang="en-US" sz="1500" kern="1200" dirty="0">
            <a:cs typeface="B Nazanin" panose="00000400000000000000" pitchFamily="2" charset="-78"/>
          </a:endParaRPr>
        </a:p>
      </dsp:txBody>
      <dsp:txXfrm>
        <a:off x="0" y="1901291"/>
        <a:ext cx="7391400" cy="560452"/>
      </dsp:txXfrm>
    </dsp:sp>
    <dsp:sp modelId="{422D25D2-2890-41B0-A63F-4B45AC5730F0}">
      <dsp:nvSpPr>
        <dsp:cNvPr id="0" name=""/>
        <dsp:cNvSpPr/>
      </dsp:nvSpPr>
      <dsp:spPr>
        <a:xfrm>
          <a:off x="0" y="2461743"/>
          <a:ext cx="7391400" cy="561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fa-IR" sz="1900" b="1" kern="1200" dirty="0" smtClean="0">
              <a:cs typeface="B Nazanin" panose="00000400000000000000" pitchFamily="2" charset="-78"/>
            </a:rPr>
            <a:t>3- پایش میدانی بارنامه های تایید شده انبارها</a:t>
          </a:r>
          <a:endParaRPr lang="en-US" sz="1900" b="1" kern="1200" dirty="0">
            <a:cs typeface="B Nazanin" panose="00000400000000000000" pitchFamily="2" charset="-78"/>
          </a:endParaRPr>
        </a:p>
      </dsp:txBody>
      <dsp:txXfrm>
        <a:off x="27418" y="2489161"/>
        <a:ext cx="7336564" cy="506818"/>
      </dsp:txXfrm>
    </dsp:sp>
    <dsp:sp modelId="{0561B6CF-CC1D-4AF7-BD97-D3BAF08BD1A4}">
      <dsp:nvSpPr>
        <dsp:cNvPr id="0" name=""/>
        <dsp:cNvSpPr/>
      </dsp:nvSpPr>
      <dsp:spPr>
        <a:xfrm>
          <a:off x="0" y="3023398"/>
          <a:ext cx="7391400" cy="619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24130" rIns="135128" bIns="24130" numCol="1" spcCol="1270" anchor="t" anchorCtr="0">
          <a:noAutofit/>
        </a:bodyPr>
        <a:lstStyle/>
        <a:p>
          <a:pPr marL="114300" lvl="1" indent="-114300" algn="r" defTabSz="666750" rtl="1">
            <a:lnSpc>
              <a:spcPct val="90000"/>
            </a:lnSpc>
            <a:spcBef>
              <a:spcPct val="0"/>
            </a:spcBef>
            <a:spcAft>
              <a:spcPct val="20000"/>
            </a:spcAft>
            <a:buChar char="••"/>
          </a:pPr>
          <a:r>
            <a:rPr lang="fa-IR" sz="1500" kern="1200" dirty="0" smtClean="0">
              <a:cs typeface="B Nazanin" panose="00000400000000000000" pitchFamily="2" charset="-78"/>
            </a:rPr>
            <a:t>لیست بارنامه های تایید شده انبار در ادمین سامانه انبارها تا سطح ادارات شهرستانی صمت فراهم شده استپ</a:t>
          </a:r>
          <a:endParaRPr lang="en-US" sz="1500" kern="1200" dirty="0">
            <a:cs typeface="B Nazanin" panose="00000400000000000000" pitchFamily="2" charset="-78"/>
          </a:endParaRPr>
        </a:p>
        <a:p>
          <a:pPr marL="114300" lvl="1" indent="-114300" algn="r" defTabSz="666750" rtl="1">
            <a:lnSpc>
              <a:spcPct val="90000"/>
            </a:lnSpc>
            <a:spcBef>
              <a:spcPct val="0"/>
            </a:spcBef>
            <a:spcAft>
              <a:spcPct val="20000"/>
            </a:spcAft>
            <a:buChar char="••"/>
          </a:pPr>
          <a:r>
            <a:rPr lang="fa-IR" sz="1500" kern="1200" dirty="0" smtClean="0">
              <a:cs typeface="B Nazanin" panose="00000400000000000000" pitchFamily="2" charset="-78"/>
            </a:rPr>
            <a:t>لیست بارنامه های تایید شده باید متناسب با میزان ورود و خروج کالا در انبار باشد</a:t>
          </a:r>
          <a:endParaRPr lang="en-US" sz="1500" kern="1200" dirty="0">
            <a:cs typeface="B Nazanin" panose="00000400000000000000" pitchFamily="2" charset="-78"/>
          </a:endParaRPr>
        </a:p>
      </dsp:txBody>
      <dsp:txXfrm>
        <a:off x="0" y="3023398"/>
        <a:ext cx="7391400" cy="619447"/>
      </dsp:txXfrm>
    </dsp:sp>
    <dsp:sp modelId="{581AD0E8-0315-4206-A2DF-52EAD9E0A39C}">
      <dsp:nvSpPr>
        <dsp:cNvPr id="0" name=""/>
        <dsp:cNvSpPr/>
      </dsp:nvSpPr>
      <dsp:spPr>
        <a:xfrm>
          <a:off x="0" y="3642846"/>
          <a:ext cx="7391400" cy="561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fa-IR" sz="1900" b="1" kern="1200" dirty="0" smtClean="0">
              <a:cs typeface="B Nazanin" panose="00000400000000000000" pitchFamily="2" charset="-78"/>
            </a:rPr>
            <a:t>4- برخورد با انبارهای متخلف</a:t>
          </a:r>
          <a:endParaRPr lang="en-US" sz="1900" b="1" kern="1200" dirty="0">
            <a:cs typeface="B Nazanin" panose="00000400000000000000" pitchFamily="2" charset="-78"/>
          </a:endParaRPr>
        </a:p>
      </dsp:txBody>
      <dsp:txXfrm>
        <a:off x="27418" y="3670264"/>
        <a:ext cx="7336564" cy="506818"/>
      </dsp:txXfrm>
    </dsp:sp>
    <dsp:sp modelId="{FEDC762D-2BFA-4D09-8EA1-5964CAC29002}">
      <dsp:nvSpPr>
        <dsp:cNvPr id="0" name=""/>
        <dsp:cNvSpPr/>
      </dsp:nvSpPr>
      <dsp:spPr>
        <a:xfrm>
          <a:off x="0" y="4204500"/>
          <a:ext cx="7391400" cy="114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24130" rIns="135128" bIns="24130" numCol="1" spcCol="1270" anchor="t" anchorCtr="0">
          <a:noAutofit/>
        </a:bodyPr>
        <a:lstStyle/>
        <a:p>
          <a:pPr marL="114300" lvl="1" indent="-114300" algn="r" defTabSz="666750" rtl="1">
            <a:lnSpc>
              <a:spcPct val="90000"/>
            </a:lnSpc>
            <a:spcBef>
              <a:spcPct val="0"/>
            </a:spcBef>
            <a:spcAft>
              <a:spcPct val="20000"/>
            </a:spcAft>
            <a:buChar char="••"/>
          </a:pPr>
          <a:r>
            <a:rPr lang="fa-IR" sz="1500" kern="1200" dirty="0" smtClean="0">
              <a:cs typeface="B Nazanin" panose="00000400000000000000" pitchFamily="2" charset="-78"/>
            </a:rPr>
            <a:t>ضوابط اختصاصی کالای اساسی (موضوع ماده (2) دستورالعمل تبصره (4) ماده (18) قانون مبارزه با قاچاق کالا و ارز )</a:t>
          </a:r>
          <a:endParaRPr lang="en-US" sz="1500" kern="1200" dirty="0">
            <a:cs typeface="B Nazanin" panose="00000400000000000000" pitchFamily="2" charset="-78"/>
          </a:endParaRPr>
        </a:p>
        <a:p>
          <a:pPr marL="114300" lvl="1" indent="-114300" algn="justLow" defTabSz="666750" rtl="1">
            <a:lnSpc>
              <a:spcPct val="90000"/>
            </a:lnSpc>
            <a:spcBef>
              <a:spcPct val="0"/>
            </a:spcBef>
            <a:spcAft>
              <a:spcPct val="20000"/>
            </a:spcAft>
            <a:buChar char="••"/>
          </a:pPr>
          <a:r>
            <a:rPr lang="ar-SA" sz="1500" kern="1200" dirty="0" smtClean="0">
              <a:cs typeface="B Nazanin" panose="00000400000000000000" pitchFamily="2" charset="-78"/>
            </a:rPr>
            <a:t>گوشت قرمز، برنج، حبوبات، چای، تخم مرغ خوراکی، کره، روغن، شکر، لاستیک، کاغذ چاپ و تحریر و روزنامه، خمیر کاغذ</a:t>
          </a:r>
          <a:r>
            <a:rPr lang="fa-IR" sz="1500" kern="1200" dirty="0" smtClean="0">
              <a:cs typeface="B Nazanin" panose="00000400000000000000" pitchFamily="2" charset="-78"/>
            </a:rPr>
            <a:t>، </a:t>
          </a:r>
          <a:r>
            <a:rPr lang="ar-SA" sz="1500" kern="1200" dirty="0" smtClean="0">
              <a:cs typeface="B Nazanin" panose="00000400000000000000" pitchFamily="2" charset="-78"/>
            </a:rPr>
            <a:t>دانه</a:t>
          </a:r>
          <a:r>
            <a:rPr lang="en-US" sz="1500" kern="1200" dirty="0" smtClean="0">
              <a:cs typeface="B Nazanin" panose="00000400000000000000" pitchFamily="2" charset="-78"/>
            </a:rPr>
            <a:t>‌</a:t>
          </a:r>
          <a:r>
            <a:rPr lang="ar-SA" sz="1500" kern="1200" dirty="0" smtClean="0">
              <a:cs typeface="B Nazanin" panose="00000400000000000000" pitchFamily="2" charset="-78"/>
            </a:rPr>
            <a:t>های روغنی، جو، ذرت، کنجاله سویا، خوراک آماده دام، ماکیان و آبزیان</a:t>
          </a:r>
          <a:r>
            <a:rPr lang="fa-IR" sz="1500" kern="1200" dirty="0" smtClean="0">
              <a:cs typeface="B Nazanin" panose="00000400000000000000" pitchFamily="2" charset="-78"/>
            </a:rPr>
            <a:t>، </a:t>
          </a:r>
          <a:r>
            <a:rPr lang="ar-SA" sz="1500" kern="1200" dirty="0" smtClean="0">
              <a:cs typeface="B Nazanin" panose="00000400000000000000" pitchFamily="2" charset="-78"/>
            </a:rPr>
            <a:t>دارو و واکسن دامی، مکمل و افزودنی</a:t>
          </a:r>
          <a:r>
            <a:rPr lang="en-US" sz="1500" kern="1200" dirty="0" smtClean="0">
              <a:cs typeface="B Nazanin" panose="00000400000000000000" pitchFamily="2" charset="-78"/>
            </a:rPr>
            <a:t>‌</a:t>
          </a:r>
          <a:r>
            <a:rPr lang="ar-SA" sz="1500" kern="1200" dirty="0" smtClean="0">
              <a:cs typeface="B Nazanin" panose="00000400000000000000" pitchFamily="2" charset="-78"/>
            </a:rPr>
            <a:t>های خوراک دام، سموم دفع آفات نباتی (آفتکش</a:t>
          </a:r>
          <a:r>
            <a:rPr lang="en-US" sz="1500" kern="1200" dirty="0" smtClean="0">
              <a:cs typeface="B Nazanin" panose="00000400000000000000" pitchFamily="2" charset="-78"/>
            </a:rPr>
            <a:t>‌</a:t>
          </a:r>
          <a:r>
            <a:rPr lang="ar-SA" sz="1500" kern="1200" dirty="0" smtClean="0">
              <a:cs typeface="B Nazanin" panose="00000400000000000000" pitchFamily="2" charset="-78"/>
            </a:rPr>
            <a:t>ها) و کود شیمیایی</a:t>
          </a:r>
          <a:endParaRPr lang="en-US" sz="1500" kern="1200" dirty="0">
            <a:cs typeface="B Nazanin" panose="00000400000000000000" pitchFamily="2" charset="-78"/>
          </a:endParaRPr>
        </a:p>
      </dsp:txBody>
      <dsp:txXfrm>
        <a:off x="0" y="4204500"/>
        <a:ext cx="7391400" cy="11405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6725"/>
          </a:xfrm>
          <a:prstGeom prst="rect">
            <a:avLst/>
          </a:prstGeom>
        </p:spPr>
        <p:txBody>
          <a:bodyPr vert="horz" lIns="91440" tIns="45720" rIns="91440" bIns="45720" rtlCol="0"/>
          <a:lstStyle>
            <a:lvl1pPr algn="r">
              <a:defRPr sz="1200"/>
            </a:lvl1pPr>
          </a:lstStyle>
          <a:p>
            <a:fld id="{8CCB93FB-FE72-4210-8B79-63FB8CBC8A71}" type="datetimeFigureOut">
              <a:rPr lang="en-US" smtClean="0"/>
              <a:t>8/17/2019</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a:defRPr sz="1200"/>
            </a:lvl1pPr>
          </a:lstStyle>
          <a:p>
            <a:fld id="{0DA9FB35-0E98-49AD-A480-A6363E66D0E9}" type="slidenum">
              <a:rPr lang="en-US" smtClean="0"/>
              <a:t>‹#›</a:t>
            </a:fld>
            <a:endParaRPr lang="en-US"/>
          </a:p>
        </p:txBody>
      </p:sp>
    </p:spTree>
    <p:extLst>
      <p:ext uri="{BB962C8B-B14F-4D97-AF65-F5344CB8AC3E}">
        <p14:creationId xmlns:p14="http://schemas.microsoft.com/office/powerpoint/2010/main" val="233325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9C296-3457-44E5-B6BB-0E9C04F18B5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8967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52D1FCD-06FF-412E-95FF-127ED9F58F9A}" type="datetime1">
              <a:rPr lang="en-US" smtClean="0"/>
              <a:t>8/17/2019</a:t>
            </a:fld>
            <a:endParaRPr lang="en-US"/>
          </a:p>
        </p:txBody>
      </p:sp>
      <p:sp>
        <p:nvSpPr>
          <p:cNvPr id="17" name="Footer Placeholder 16"/>
          <p:cNvSpPr>
            <a:spLocks noGrp="1"/>
          </p:cNvSpPr>
          <p:nvPr>
            <p:ph type="ftr" sz="quarter" idx="11"/>
          </p:nvPr>
        </p:nvSpPr>
        <p:spPr/>
        <p:txBody>
          <a:bodyPr/>
          <a:lstStyle/>
          <a:p>
            <a:r>
              <a:rPr lang="en-US" dirty="0" smtClean="0"/>
              <a:t>‹#›</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8C55D41-DD69-4037-B860-7561197E7C32}"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645B12-788B-44D7-9344-8FCDDF8B3451}" type="datetime1">
              <a:rPr lang="en-US" smtClean="0"/>
              <a:t>8/17/2019</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28C55D41-DD69-4037-B860-7561197E7C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E3DD18-F552-49E6-9129-55FE0AC4D30D}" type="datetime1">
              <a:rPr lang="en-US" smtClean="0"/>
              <a:t>8/17/2019</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28C55D41-DD69-4037-B860-7561197E7C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r" rtl="1">
              <a:defRPr>
                <a:cs typeface="B Yekan" panose="00000400000000000000" pitchFamily="2" charset="-78"/>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lvl1pPr>
              <a:defRPr>
                <a:cs typeface="B Yekan" panose="00000400000000000000" pitchFamily="2" charset="-78"/>
              </a:defRPr>
            </a:lvl1pPr>
          </a:lstStyle>
          <a:p>
            <a:fld id="{83FD1B01-B1E4-4B11-8562-A8AA9F92D2BE}" type="datetime1">
              <a:rPr lang="en-US" smtClean="0"/>
              <a:t>8/17/2019</a:t>
            </a:fld>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fld id="{28C55D41-DD69-4037-B860-7561197E7C32}" type="slidenum">
              <a:rPr lang="en-US" smtClean="0"/>
              <a:pPr/>
              <a:t>‹#›</a:t>
            </a:fld>
            <a:endParaRPr lang="en-US" dirty="0"/>
          </a:p>
        </p:txBody>
      </p:sp>
      <p:sp>
        <p:nvSpPr>
          <p:cNvPr id="6" name="Slide Number Placeholder 5"/>
          <p:cNvSpPr>
            <a:spLocks noGrp="1"/>
          </p:cNvSpPr>
          <p:nvPr>
            <p:ph type="sldNum" sz="quarter" idx="12"/>
          </p:nvPr>
        </p:nvSpPr>
        <p:spPr/>
        <p:txBody>
          <a:bodyPr/>
          <a:lstStyle>
            <a:lvl1pPr>
              <a:defRPr>
                <a:cs typeface="B Yekan" panose="00000400000000000000" pitchFamily="2" charset="-78"/>
              </a:defRPr>
            </a:lvl1pPr>
          </a:lstStyle>
          <a:p>
            <a:fld id="{28C55D41-DD69-4037-B860-7561197E7C32}"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lvl1pPr>
              <a:defRPr>
                <a:cs typeface="B Yekan" panose="00000400000000000000" pitchFamily="2" charset="-78"/>
              </a:defRPr>
            </a:lvl1pPr>
            <a:lvl2pPr>
              <a:defRPr>
                <a:cs typeface="B Yekan" panose="00000400000000000000" pitchFamily="2" charset="-78"/>
              </a:defRPr>
            </a:lvl2pPr>
            <a:lvl3pPr>
              <a:defRPr>
                <a:cs typeface="B Yekan" panose="00000400000000000000" pitchFamily="2" charset="-78"/>
              </a:defRPr>
            </a:lvl3pPr>
            <a:lvl4pPr>
              <a:defRPr>
                <a:cs typeface="B Yekan" panose="00000400000000000000" pitchFamily="2" charset="-78"/>
              </a:defRPr>
            </a:lvl4pPr>
            <a:lvl5pPr>
              <a:defRPr>
                <a:cs typeface="B Yekan" panose="00000400000000000000" pitchFamily="2" charset="-78"/>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5C12AF-D15A-4840-B4E8-40DF6614F88C}" type="datetime1">
              <a:rPr lang="en-US" smtClean="0"/>
              <a:t>8/17/2019</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8C55D41-DD69-4037-B860-7561197E7C3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E887BE-576F-49ED-AE8D-A7FC04F8C793}" type="datetime1">
              <a:rPr lang="en-US" smtClean="0"/>
              <a:t>8/17/2019</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28C55D41-DD69-4037-B860-7561197E7C32}"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86AE84A-6290-4AC4-80B8-2ADEFD396D57}" type="datetime1">
              <a:rPr lang="en-US" smtClean="0"/>
              <a:t>8/17/2019</a:t>
            </a:fld>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28C55D41-DD69-4037-B860-7561197E7C32}"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5B61AB-7DC8-489E-A88E-564E23C17ADF}" type="datetime1">
              <a:rPr lang="en-US" smtClean="0"/>
              <a:t>8/17/2019</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28C55D41-DD69-4037-B860-7561197E7C3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E06E7-2AAB-457D-99AE-215D7137DBFD}" type="datetime1">
              <a:rPr lang="en-US" smtClean="0"/>
              <a:t>8/17/2019</a:t>
            </a:fld>
            <a:endParaRPr lang="en-US"/>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28C55D41-DD69-4037-B860-7561197E7C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657588-8546-4672-B394-72EF0C895BFC}" type="datetime1">
              <a:rPr lang="en-US" smtClean="0"/>
              <a:t>8/17/2019</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28C55D41-DD69-4037-B860-7561197E7C32}"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9F2DEBE-F511-4DD3-8BE9-BB333098675D}" type="datetime1">
              <a:rPr lang="en-US" smtClean="0"/>
              <a:t>8/17/2019</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8C55D41-DD69-4037-B860-7561197E7C32}"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0715E84-3ED5-46AE-A6B3-C43FCB8D13DD}" type="datetime1">
              <a:rPr lang="en-US" smtClean="0"/>
              <a:t>8/17/2019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fld id="{28C55D41-DD69-4037-B860-7561197E7C32}" type="slidenum">
              <a:rPr lang="en-US" smtClean="0"/>
              <a:pPr/>
              <a:t>‹#›</a:t>
            </a:fld>
            <a:endParaRPr lang="en-US" dirty="0"/>
          </a:p>
        </p:txBody>
      </p:sp>
      <p:sp>
        <p:nvSpPr>
          <p:cNvPr id="23" name="Slide Number Placeholder 22"/>
          <p:cNvSpPr>
            <a:spLocks noGrp="1"/>
          </p:cNvSpPr>
          <p:nvPr>
            <p:ph type="sldNum" sz="quarter" idx="4"/>
          </p:nvPr>
        </p:nvSpPr>
        <p:spPr>
          <a:xfrm>
            <a:off x="146304" y="6210300"/>
            <a:ext cx="457200" cy="457200"/>
          </a:xfrm>
          <a:prstGeom prst="round2DiagRect">
            <a:avLst/>
          </a:prstGeom>
          <a:solidFill>
            <a:srgbClr val="FAFCAE"/>
          </a:solidFill>
          <a:ln>
            <a:solidFill>
              <a:schemeClr val="accent1"/>
            </a:solidFill>
          </a:ln>
        </p:spPr>
        <p:txBody>
          <a:bodyPr wrap="none" lIns="0" tIns="0" rIns="0" bIns="0" anchor="ctr" anchorCtr="1">
            <a:noAutofit/>
          </a:bodyPr>
          <a:lstStyle>
            <a:lvl1pPr algn="ctr" eaLnBrk="1" latinLnBrk="0" hangingPunct="1">
              <a:defRPr kumimoji="0" sz="1400">
                <a:ln>
                  <a:solidFill>
                    <a:sysClr val="windowText" lastClr="000000"/>
                  </a:solidFill>
                </a:ln>
                <a:solidFill>
                  <a:sysClr val="windowText" lastClr="000000"/>
                </a:solidFill>
                <a:latin typeface="+mj-lt"/>
                <a:ea typeface="+mj-ea"/>
                <a:cs typeface="+mj-cs"/>
              </a:defRPr>
            </a:lvl1pPr>
          </a:lstStyle>
          <a:p>
            <a:fld id="{28C55D41-DD69-4037-B860-7561197E7C3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rc 6"/>
          <p:cNvGrpSpPr>
            <a:grpSpLocks/>
          </p:cNvGrpSpPr>
          <p:nvPr/>
        </p:nvGrpSpPr>
        <p:grpSpPr bwMode="auto">
          <a:xfrm>
            <a:off x="859630" y="3859179"/>
            <a:ext cx="6684170" cy="622300"/>
            <a:chOff x="8" y="3625"/>
            <a:chExt cx="5614" cy="392"/>
          </a:xfrm>
        </p:grpSpPr>
        <p:pic>
          <p:nvPicPr>
            <p:cNvPr id="9" name="Arc 6"/>
            <p:cNvPicPr>
              <a:picLocks noChangeArrowheads="1"/>
            </p:cNvPicPr>
            <p:nvPr/>
          </p:nvPicPr>
          <p:blipFill>
            <a:blip r:embed="rId2" cstate="print">
              <a:duotone>
                <a:prstClr val="black"/>
                <a:schemeClr val="accent1">
                  <a:tint val="45000"/>
                  <a:satMod val="400000"/>
                </a:schemeClr>
              </a:duotone>
            </a:blip>
            <a:srcRect/>
            <a:stretch>
              <a:fillRect/>
            </a:stretch>
          </p:blipFill>
          <p:spPr bwMode="auto">
            <a:xfrm>
              <a:off x="8" y="3625"/>
              <a:ext cx="5614" cy="392"/>
            </a:xfrm>
            <a:prstGeom prst="rect">
              <a:avLst/>
            </a:prstGeom>
            <a:noFill/>
            <a:ln w="9525">
              <a:noFill/>
              <a:miter lim="800000"/>
              <a:headEnd/>
              <a:tailEnd/>
            </a:ln>
          </p:spPr>
        </p:pic>
        <p:sp>
          <p:nvSpPr>
            <p:cNvPr id="10" name="Text Box 14"/>
            <p:cNvSpPr txBox="1">
              <a:spLocks noChangeArrowheads="1"/>
            </p:cNvSpPr>
            <p:nvPr/>
          </p:nvSpPr>
          <p:spPr bwMode="auto">
            <a:xfrm rot="5400000">
              <a:off x="2718" y="1083"/>
              <a:ext cx="223" cy="5474"/>
            </a:xfrm>
            <a:prstGeom prst="rect">
              <a:avLst/>
            </a:prstGeom>
            <a:noFill/>
            <a:ln w="9525">
              <a:noFill/>
              <a:miter lim="800000"/>
              <a:headEnd/>
              <a:tailEnd/>
            </a:ln>
          </p:spPr>
          <p:txBody>
            <a:bodyPr rot="10800000" vert="eaVert"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grpSp>
      <p:grpSp>
        <p:nvGrpSpPr>
          <p:cNvPr id="11" name="Arc 9"/>
          <p:cNvGrpSpPr>
            <a:grpSpLocks/>
          </p:cNvGrpSpPr>
          <p:nvPr/>
        </p:nvGrpSpPr>
        <p:grpSpPr bwMode="auto">
          <a:xfrm>
            <a:off x="1415647" y="446809"/>
            <a:ext cx="315515" cy="5748338"/>
            <a:chOff x="288" y="611"/>
            <a:chExt cx="265" cy="3621"/>
          </a:xfrm>
        </p:grpSpPr>
        <p:pic>
          <p:nvPicPr>
            <p:cNvPr id="12" name="Arc 9"/>
            <p:cNvPicPr>
              <a:picLocks noChangeArrowheads="1"/>
            </p:cNvPicPr>
            <p:nvPr/>
          </p:nvPicPr>
          <p:blipFill>
            <a:blip r:embed="rId3" cstate="print">
              <a:duotone>
                <a:prstClr val="black"/>
                <a:schemeClr val="accent1">
                  <a:tint val="45000"/>
                  <a:satMod val="400000"/>
                </a:schemeClr>
              </a:duotone>
            </a:blip>
            <a:srcRect/>
            <a:stretch>
              <a:fillRect/>
            </a:stretch>
          </p:blipFill>
          <p:spPr bwMode="auto">
            <a:xfrm>
              <a:off x="288" y="611"/>
              <a:ext cx="265" cy="3621"/>
            </a:xfrm>
            <a:prstGeom prst="rect">
              <a:avLst/>
            </a:prstGeom>
            <a:noFill/>
            <a:ln w="9525">
              <a:noFill/>
              <a:miter lim="800000"/>
              <a:headEnd/>
              <a:tailEnd/>
            </a:ln>
          </p:spPr>
        </p:pic>
        <p:sp>
          <p:nvSpPr>
            <p:cNvPr id="13" name="Text Box 17"/>
            <p:cNvSpPr txBox="1">
              <a:spLocks noChangeArrowheads="1"/>
            </p:cNvSpPr>
            <p:nvPr/>
          </p:nvSpPr>
          <p:spPr bwMode="auto">
            <a:xfrm rot="10800000">
              <a:off x="373" y="677"/>
              <a:ext cx="95" cy="3485"/>
            </a:xfrm>
            <a:prstGeom prst="rect">
              <a:avLst/>
            </a:prstGeom>
            <a:noFill/>
            <a:ln w="9525">
              <a:noFill/>
              <a:miter lim="800000"/>
              <a:headEnd/>
              <a:tailEnd/>
            </a:ln>
          </p:spPr>
          <p:txBody>
            <a:bodyPr rot="1080000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grpSp>
      <p:sp>
        <p:nvSpPr>
          <p:cNvPr id="14" name="Title 1"/>
          <p:cNvSpPr txBox="1">
            <a:spLocks/>
          </p:cNvSpPr>
          <p:nvPr/>
        </p:nvSpPr>
        <p:spPr>
          <a:xfrm>
            <a:off x="1516849" y="4942301"/>
            <a:ext cx="7772399" cy="1357098"/>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1" eaLnBrk="1" fontAlgn="auto" latinLnBrk="0" hangingPunct="1">
              <a:lnSpc>
                <a:spcPct val="90000"/>
              </a:lnSpc>
              <a:spcBef>
                <a:spcPct val="0"/>
              </a:spcBef>
              <a:spcAft>
                <a:spcPts val="0"/>
              </a:spcAft>
              <a:buClrTx/>
              <a:buSzTx/>
              <a:buFontTx/>
              <a:buNone/>
              <a:tabLst/>
              <a:defRPr/>
            </a:pPr>
            <a:r>
              <a:rPr kumimoji="0" lang="fa-IR" sz="4000" b="1" i="0" u="none" strike="noStrike" kern="1200" cap="none" spc="0" normalizeH="0" baseline="0" noProof="0" dirty="0" smtClean="0">
                <a:ln w="6600">
                  <a:solidFill>
                    <a:srgbClr val="002060"/>
                  </a:solidFill>
                  <a:prstDash val="solid"/>
                </a:ln>
                <a:solidFill>
                  <a:srgbClr val="5B9BD5">
                    <a:lumMod val="40000"/>
                    <a:lumOff val="60000"/>
                  </a:srgbClr>
                </a:solidFill>
                <a:effectLst>
                  <a:outerShdw dist="38100" dir="2700000" algn="tl" rotWithShape="0">
                    <a:srgbClr val="ED7D31"/>
                  </a:outerShdw>
                </a:effectLst>
                <a:uLnTx/>
                <a:uFillTx/>
                <a:latin typeface="Calibri Light" panose="020F0302020204030204"/>
                <a:ea typeface="+mj-ea"/>
                <a:cs typeface="B Titr" pitchFamily="2" charset="-78"/>
              </a:rPr>
              <a:t>سامانه</a:t>
            </a:r>
            <a:r>
              <a:rPr kumimoji="0" lang="en-US" sz="4000" b="1" i="0" u="none" strike="noStrike" kern="1200" cap="none" spc="0" normalizeH="0" baseline="0" noProof="0" dirty="0" smtClean="0">
                <a:ln w="6600">
                  <a:solidFill>
                    <a:srgbClr val="002060"/>
                  </a:solidFill>
                  <a:prstDash val="solid"/>
                </a:ln>
                <a:solidFill>
                  <a:srgbClr val="5B9BD5">
                    <a:lumMod val="40000"/>
                    <a:lumOff val="60000"/>
                  </a:srgbClr>
                </a:solidFill>
                <a:effectLst>
                  <a:outerShdw dist="38100" dir="2700000" algn="tl" rotWithShape="0">
                    <a:srgbClr val="ED7D31"/>
                  </a:outerShdw>
                </a:effectLst>
                <a:uLnTx/>
                <a:uFillTx/>
                <a:latin typeface="Calibri Light" panose="020F0302020204030204"/>
                <a:ea typeface="+mj-ea"/>
                <a:cs typeface="B Titr" pitchFamily="2" charset="-78"/>
              </a:rPr>
              <a:t> </a:t>
            </a:r>
            <a:r>
              <a:rPr kumimoji="0" lang="fa-IR" sz="4000" b="1" i="0" u="none" strike="noStrike" kern="1200" cap="none" spc="0" normalizeH="0" baseline="0" noProof="0" dirty="0" smtClean="0">
                <a:ln w="6600">
                  <a:solidFill>
                    <a:srgbClr val="002060"/>
                  </a:solidFill>
                  <a:prstDash val="solid"/>
                </a:ln>
                <a:solidFill>
                  <a:srgbClr val="5B9BD5">
                    <a:lumMod val="40000"/>
                    <a:lumOff val="60000"/>
                  </a:srgbClr>
                </a:solidFill>
                <a:effectLst>
                  <a:outerShdw dist="38100" dir="2700000" algn="tl" rotWithShape="0">
                    <a:srgbClr val="ED7D31"/>
                  </a:outerShdw>
                </a:effectLst>
                <a:uLnTx/>
                <a:uFillTx/>
                <a:latin typeface="Calibri Light" panose="020F0302020204030204"/>
                <a:ea typeface="+mj-ea"/>
                <a:cs typeface="B Titr" pitchFamily="2" charset="-78"/>
              </a:rPr>
              <a:t>جامع انبارها و مراکز نگهداری کالا</a:t>
            </a:r>
            <a:endParaRPr kumimoji="0" lang="en-US" sz="4000" b="1" i="0" u="none" strike="noStrike" kern="1200" cap="none" spc="0" normalizeH="0" baseline="0" noProof="0" dirty="0" smtClean="0">
              <a:ln w="6600">
                <a:solidFill>
                  <a:srgbClr val="002060"/>
                </a:solidFill>
                <a:prstDash val="solid"/>
              </a:ln>
              <a:solidFill>
                <a:srgbClr val="5B9BD5">
                  <a:lumMod val="40000"/>
                  <a:lumOff val="60000"/>
                </a:srgbClr>
              </a:solidFill>
              <a:effectLst>
                <a:outerShdw dist="38100" dir="2700000" algn="tl" rotWithShape="0">
                  <a:srgbClr val="ED7D31"/>
                </a:outerShdw>
              </a:effectLst>
              <a:uLnTx/>
              <a:uFillTx/>
              <a:latin typeface="Calibri Light" panose="020F0302020204030204"/>
              <a:ea typeface="+mj-ea"/>
              <a:cs typeface="B Titr" pitchFamily="2" charset="-78"/>
            </a:endParaRPr>
          </a:p>
        </p:txBody>
      </p:sp>
      <p:pic>
        <p:nvPicPr>
          <p:cNvPr id="1028" name="Picture 4" descr="Image result for ‫باسمه تعالی‬‎"/>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4716" y="551584"/>
            <a:ext cx="2658860" cy="28136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2420" y="6477000"/>
            <a:ext cx="981359" cy="307777"/>
          </a:xfrm>
          <a:prstGeom prst="rect">
            <a:avLst/>
          </a:prstGeom>
        </p:spPr>
        <p:txBody>
          <a:bodyPr wrap="none">
            <a:spAutoFit/>
          </a:bodyPr>
          <a:lstStyle/>
          <a:p>
            <a:pPr lvl="0" algn="ctr" rtl="1">
              <a:defRPr/>
            </a:pPr>
            <a:r>
              <a:rPr lang="fa-IR" sz="1400" b="1" dirty="0" smtClean="0">
                <a:ln w="6600">
                  <a:solidFill>
                    <a:srgbClr val="002060"/>
                  </a:solidFill>
                  <a:prstDash val="solid"/>
                </a:ln>
                <a:solidFill>
                  <a:srgbClr val="5B9BD5">
                    <a:lumMod val="40000"/>
                    <a:lumOff val="60000"/>
                  </a:srgbClr>
                </a:solidFill>
                <a:effectLst>
                  <a:outerShdw dist="38100" dir="2700000" algn="tl" rotWithShape="0">
                    <a:srgbClr val="ED7D31"/>
                  </a:outerShdw>
                </a:effectLst>
                <a:latin typeface="Calibri Light" panose="020F0302020204030204"/>
                <a:cs typeface="B Titr" pitchFamily="2" charset="-78"/>
              </a:rPr>
              <a:t>مرداد </a:t>
            </a:r>
            <a:r>
              <a:rPr lang="fa-IR" sz="1400" b="1" dirty="0">
                <a:ln w="6600">
                  <a:solidFill>
                    <a:srgbClr val="002060"/>
                  </a:solidFill>
                  <a:prstDash val="solid"/>
                </a:ln>
                <a:solidFill>
                  <a:srgbClr val="5B9BD5">
                    <a:lumMod val="40000"/>
                    <a:lumOff val="60000"/>
                  </a:srgbClr>
                </a:solidFill>
                <a:effectLst>
                  <a:outerShdw dist="38100" dir="2700000" algn="tl" rotWithShape="0">
                    <a:srgbClr val="ED7D31"/>
                  </a:outerShdw>
                </a:effectLst>
                <a:latin typeface="Calibri Light" panose="020F0302020204030204"/>
                <a:cs typeface="B Titr" pitchFamily="2" charset="-78"/>
              </a:rPr>
              <a:t>1398</a:t>
            </a:r>
          </a:p>
        </p:txBody>
      </p:sp>
    </p:spTree>
    <p:extLst>
      <p:ext uri="{BB962C8B-B14F-4D97-AF65-F5344CB8AC3E}">
        <p14:creationId xmlns:p14="http://schemas.microsoft.com/office/powerpoint/2010/main" val="1318128506"/>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25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250"/>
                                        <p:tgtEl>
                                          <p:spTgt spid="11"/>
                                        </p:tgtEl>
                                      </p:cBhvr>
                                    </p:animEffect>
                                  </p:childTnLst>
                                </p:cTn>
                              </p:par>
                            </p:childTnLst>
                          </p:cTn>
                        </p:par>
                        <p:par>
                          <p:cTn id="11" fill="hold">
                            <p:stCondLst>
                              <p:cond delay="1250"/>
                            </p:stCondLst>
                            <p:childTnLst>
                              <p:par>
                                <p:cTn id="12" presetID="22" presetClass="entr" presetSubtype="1"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childTnLst>
                          </p:cTn>
                        </p:par>
                        <p:par>
                          <p:cTn id="15" fill="hold">
                            <p:stCondLst>
                              <p:cond delay="175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fa-IR" dirty="0"/>
              <a:t>اقدام </a:t>
            </a:r>
            <a:r>
              <a:rPr lang="fa-IR" dirty="0" smtClean="0"/>
              <a:t>روسای محترم سازمانهای صمت استان</a:t>
            </a:r>
            <a:endParaRPr lang="en-US" dirty="0"/>
          </a:p>
        </p:txBody>
      </p:sp>
      <p:sp>
        <p:nvSpPr>
          <p:cNvPr id="3" name="Content Placeholder 2"/>
          <p:cNvSpPr>
            <a:spLocks noGrp="1"/>
          </p:cNvSpPr>
          <p:nvPr>
            <p:ph sz="quarter" idx="1"/>
          </p:nvPr>
        </p:nvSpPr>
        <p:spPr>
          <a:xfrm>
            <a:off x="146303" y="990600"/>
            <a:ext cx="8832234" cy="990600"/>
          </a:xfrm>
        </p:spPr>
        <p:txBody>
          <a:bodyPr>
            <a:noAutofit/>
          </a:bodyPr>
          <a:lstStyle/>
          <a:p>
            <a:pPr marL="0" indent="0" algn="ctr" rtl="1">
              <a:buNone/>
            </a:pPr>
            <a:r>
              <a:rPr lang="fa-IR" sz="1600" dirty="0" smtClean="0"/>
              <a:t>پيگيري </a:t>
            </a:r>
            <a:r>
              <a:rPr lang="fa-IR" sz="1600" dirty="0"/>
              <a:t>در </a:t>
            </a:r>
            <a:r>
              <a:rPr lang="fa-IR" sz="1600" dirty="0" smtClean="0"/>
              <a:t>خصوص</a:t>
            </a:r>
          </a:p>
          <a:p>
            <a:pPr marL="0" indent="0" algn="ctr" rtl="1">
              <a:buNone/>
            </a:pPr>
            <a:r>
              <a:rPr lang="fa-IR" sz="1600" b="1" dirty="0" smtClean="0">
                <a:solidFill>
                  <a:srgbClr val="FF0000"/>
                </a:solidFill>
              </a:rPr>
              <a:t>ابلاغیه ریاست محترم سازمان حمایت</a:t>
            </a:r>
          </a:p>
          <a:p>
            <a:pPr marL="0" indent="0" algn="ctr" rtl="1">
              <a:buNone/>
            </a:pPr>
            <a:r>
              <a:rPr lang="fa-IR" sz="1600" b="1" dirty="0" smtClean="0"/>
              <a:t>مورخ 1398/05/09 شماره 370/98/29069 </a:t>
            </a:r>
            <a:endParaRPr lang="fa-IR" sz="1600" dirty="0"/>
          </a:p>
        </p:txBody>
      </p:sp>
      <p:pic>
        <p:nvPicPr>
          <p:cNvPr id="4" name="Picture 3"/>
          <p:cNvPicPr>
            <a:picLocks noChangeAspect="1"/>
          </p:cNvPicPr>
          <p:nvPr/>
        </p:nvPicPr>
        <p:blipFill rotWithShape="1">
          <a:blip r:embed="rId2"/>
          <a:srcRect l="8333" t="22227" r="6666" b="9917"/>
          <a:stretch/>
        </p:blipFill>
        <p:spPr>
          <a:xfrm>
            <a:off x="4648200" y="1981200"/>
            <a:ext cx="4291357" cy="4842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a:srcRect l="3766" t="21215" r="10203" b="9834"/>
          <a:stretch/>
        </p:blipFill>
        <p:spPr>
          <a:xfrm>
            <a:off x="221272" y="1981200"/>
            <a:ext cx="4274528" cy="4842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4395377"/>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وظايف اصلی </a:t>
            </a:r>
            <a:r>
              <a:rPr lang="fa-IR" dirty="0"/>
              <a:t>اداره صمت شهرستان</a:t>
            </a:r>
            <a:endParaRPr lang="en-US" dirty="0"/>
          </a:p>
        </p:txBody>
      </p:sp>
      <p:graphicFrame>
        <p:nvGraphicFramePr>
          <p:cNvPr id="24" name="Diagram 23"/>
          <p:cNvGraphicFramePr/>
          <p:nvPr>
            <p:extLst>
              <p:ext uri="{D42A27DB-BD31-4B8C-83A1-F6EECF244321}">
                <p14:modId xmlns:p14="http://schemas.microsoft.com/office/powerpoint/2010/main" val="141977271"/>
              </p:ext>
            </p:extLst>
          </p:nvPr>
        </p:nvGraphicFramePr>
        <p:xfrm>
          <a:off x="990600" y="990600"/>
          <a:ext cx="7391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174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graphicEl>
                                              <a:dgm id="{505B5FE9-C7A9-4102-B749-FFED0D554160}"/>
                                            </p:graphicEl>
                                          </p:spTgt>
                                        </p:tgtEl>
                                        <p:attrNameLst>
                                          <p:attrName>style.visibility</p:attrName>
                                        </p:attrNameLst>
                                      </p:cBhvr>
                                      <p:to>
                                        <p:strVal val="visible"/>
                                      </p:to>
                                    </p:set>
                                    <p:animEffect transition="in" filter="fade">
                                      <p:cBhvr>
                                        <p:cTn id="7" dur="500"/>
                                        <p:tgtEl>
                                          <p:spTgt spid="24">
                                            <p:graphicEl>
                                              <a:dgm id="{505B5FE9-C7A9-4102-B749-FFED0D554160}"/>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graphicEl>
                                              <a:dgm id="{1E1950E4-AAEC-49EC-9BA7-E0618806AA08}"/>
                                            </p:graphicEl>
                                          </p:spTgt>
                                        </p:tgtEl>
                                        <p:attrNameLst>
                                          <p:attrName>style.visibility</p:attrName>
                                        </p:attrNameLst>
                                      </p:cBhvr>
                                      <p:to>
                                        <p:strVal val="visible"/>
                                      </p:to>
                                    </p:set>
                                    <p:animEffect transition="in" filter="fade">
                                      <p:cBhvr>
                                        <p:cTn id="11" dur="500"/>
                                        <p:tgtEl>
                                          <p:spTgt spid="24">
                                            <p:graphicEl>
                                              <a:dgm id="{1E1950E4-AAEC-49EC-9BA7-E0618806AA08}"/>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graphicEl>
                                              <a:dgm id="{4BEEB35D-45DD-427F-B5BF-EC9F817A1FEA}"/>
                                            </p:graphicEl>
                                          </p:spTgt>
                                        </p:tgtEl>
                                        <p:attrNameLst>
                                          <p:attrName>style.visibility</p:attrName>
                                        </p:attrNameLst>
                                      </p:cBhvr>
                                      <p:to>
                                        <p:strVal val="visible"/>
                                      </p:to>
                                    </p:set>
                                    <p:animEffect transition="in" filter="fade">
                                      <p:cBhvr>
                                        <p:cTn id="16" dur="500"/>
                                        <p:tgtEl>
                                          <p:spTgt spid="24">
                                            <p:graphicEl>
                                              <a:dgm id="{4BEEB35D-45DD-427F-B5BF-EC9F817A1FEA}"/>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4">
                                            <p:graphicEl>
                                              <a:dgm id="{84BE1B08-9458-4046-8973-9EDDE4EEBE3E}"/>
                                            </p:graphicEl>
                                          </p:spTgt>
                                        </p:tgtEl>
                                        <p:attrNameLst>
                                          <p:attrName>style.visibility</p:attrName>
                                        </p:attrNameLst>
                                      </p:cBhvr>
                                      <p:to>
                                        <p:strVal val="visible"/>
                                      </p:to>
                                    </p:set>
                                    <p:animEffect transition="in" filter="fade">
                                      <p:cBhvr>
                                        <p:cTn id="20" dur="500"/>
                                        <p:tgtEl>
                                          <p:spTgt spid="24">
                                            <p:graphicEl>
                                              <a:dgm id="{84BE1B08-9458-4046-8973-9EDDE4EEBE3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graphicEl>
                                              <a:dgm id="{422D25D2-2890-41B0-A63F-4B45AC5730F0}"/>
                                            </p:graphicEl>
                                          </p:spTgt>
                                        </p:tgtEl>
                                        <p:attrNameLst>
                                          <p:attrName>style.visibility</p:attrName>
                                        </p:attrNameLst>
                                      </p:cBhvr>
                                      <p:to>
                                        <p:strVal val="visible"/>
                                      </p:to>
                                    </p:set>
                                    <p:animEffect transition="in" filter="fade">
                                      <p:cBhvr>
                                        <p:cTn id="25" dur="500"/>
                                        <p:tgtEl>
                                          <p:spTgt spid="24">
                                            <p:graphicEl>
                                              <a:dgm id="{422D25D2-2890-41B0-A63F-4B45AC5730F0}"/>
                                            </p:graphic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4">
                                            <p:graphicEl>
                                              <a:dgm id="{0561B6CF-CC1D-4AF7-BD97-D3BAF08BD1A4}"/>
                                            </p:graphicEl>
                                          </p:spTgt>
                                        </p:tgtEl>
                                        <p:attrNameLst>
                                          <p:attrName>style.visibility</p:attrName>
                                        </p:attrNameLst>
                                      </p:cBhvr>
                                      <p:to>
                                        <p:strVal val="visible"/>
                                      </p:to>
                                    </p:set>
                                    <p:animEffect transition="in" filter="fade">
                                      <p:cBhvr>
                                        <p:cTn id="29" dur="500"/>
                                        <p:tgtEl>
                                          <p:spTgt spid="24">
                                            <p:graphicEl>
                                              <a:dgm id="{0561B6CF-CC1D-4AF7-BD97-D3BAF08BD1A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graphicEl>
                                              <a:dgm id="{581AD0E8-0315-4206-A2DF-52EAD9E0A39C}"/>
                                            </p:graphicEl>
                                          </p:spTgt>
                                        </p:tgtEl>
                                        <p:attrNameLst>
                                          <p:attrName>style.visibility</p:attrName>
                                        </p:attrNameLst>
                                      </p:cBhvr>
                                      <p:to>
                                        <p:strVal val="visible"/>
                                      </p:to>
                                    </p:set>
                                    <p:animEffect transition="in" filter="fade">
                                      <p:cBhvr>
                                        <p:cTn id="34" dur="500"/>
                                        <p:tgtEl>
                                          <p:spTgt spid="24">
                                            <p:graphicEl>
                                              <a:dgm id="{581AD0E8-0315-4206-A2DF-52EAD9E0A39C}"/>
                                            </p:graphic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4">
                                            <p:graphicEl>
                                              <a:dgm id="{FEDC762D-2BFA-4D09-8EA1-5964CAC29002}"/>
                                            </p:graphicEl>
                                          </p:spTgt>
                                        </p:tgtEl>
                                        <p:attrNameLst>
                                          <p:attrName>style.visibility</p:attrName>
                                        </p:attrNameLst>
                                      </p:cBhvr>
                                      <p:to>
                                        <p:strVal val="visible"/>
                                      </p:to>
                                    </p:set>
                                    <p:animEffect transition="in" filter="fade">
                                      <p:cBhvr>
                                        <p:cTn id="38" dur="500"/>
                                        <p:tgtEl>
                                          <p:spTgt spid="24">
                                            <p:graphicEl>
                                              <a:dgm id="{FEDC762D-2BFA-4D09-8EA1-5964CAC290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سایر وظايف </a:t>
            </a:r>
            <a:r>
              <a:rPr lang="fa-IR" dirty="0"/>
              <a:t>اداره صمت شهرستان</a:t>
            </a:r>
            <a:endParaRPr lang="en-US" dirty="0"/>
          </a:p>
        </p:txBody>
      </p:sp>
      <p:sp>
        <p:nvSpPr>
          <p:cNvPr id="3" name="Content Placeholder 2"/>
          <p:cNvSpPr>
            <a:spLocks noGrp="1"/>
          </p:cNvSpPr>
          <p:nvPr>
            <p:ph sz="quarter" idx="1"/>
          </p:nvPr>
        </p:nvSpPr>
        <p:spPr>
          <a:xfrm>
            <a:off x="533400" y="1943100"/>
            <a:ext cx="8153400" cy="4076700"/>
          </a:xfrm>
        </p:spPr>
        <p:txBody>
          <a:bodyPr>
            <a:normAutofit fontScale="92500"/>
          </a:bodyPr>
          <a:lstStyle/>
          <a:p>
            <a:pPr algn="r" rtl="1"/>
            <a:r>
              <a:rPr lang="fa-IR" sz="2400" dirty="0" smtClean="0"/>
              <a:t>ارسال </a:t>
            </a:r>
            <a:r>
              <a:rPr lang="fa-IR" sz="2400" dirty="0"/>
              <a:t>اطلاعات واحدهاي داراي نقص آدرس به كميته جهت ارائه به </a:t>
            </a:r>
            <a:r>
              <a:rPr lang="fa-IR" sz="2400" dirty="0" smtClean="0"/>
              <a:t>پست</a:t>
            </a:r>
          </a:p>
          <a:p>
            <a:pPr algn="r" rtl="1"/>
            <a:endParaRPr lang="fa-IR" sz="2400" dirty="0"/>
          </a:p>
          <a:p>
            <a:pPr algn="r" rtl="1"/>
            <a:r>
              <a:rPr lang="fa-IR" sz="2400" dirty="0"/>
              <a:t>شناسايي </a:t>
            </a:r>
            <a:r>
              <a:rPr lang="fa-IR" sz="2400" dirty="0" smtClean="0"/>
              <a:t>و ثبت واحدهای ثبت نشده اصلی</a:t>
            </a:r>
          </a:p>
          <a:p>
            <a:pPr algn="r" rtl="1"/>
            <a:endParaRPr lang="fa-IR" sz="2400" dirty="0"/>
          </a:p>
          <a:p>
            <a:pPr algn="r" rtl="1"/>
            <a:r>
              <a:rPr lang="fa-IR" sz="2400" dirty="0" smtClean="0"/>
              <a:t>صحت </a:t>
            </a:r>
            <a:r>
              <a:rPr lang="fa-IR" sz="2400" dirty="0"/>
              <a:t>سنجي اطلاعات ثبت </a:t>
            </a:r>
            <a:r>
              <a:rPr lang="fa-IR" sz="2400" dirty="0" smtClean="0"/>
              <a:t>شده</a:t>
            </a:r>
            <a:endParaRPr lang="fa-IR" sz="2400" dirty="0"/>
          </a:p>
          <a:p>
            <a:pPr algn="r" rtl="1"/>
            <a:endParaRPr lang="fa-IR" sz="2400" dirty="0" smtClean="0"/>
          </a:p>
          <a:p>
            <a:pPr algn="r" rtl="1"/>
            <a:r>
              <a:rPr lang="fa-IR" sz="2400" dirty="0" smtClean="0"/>
              <a:t>بازرسی از انبارها برای اخذ صحیح بارنامه و ثبت رسید و حواله</a:t>
            </a:r>
            <a:endParaRPr lang="fa-IR" sz="2400" dirty="0"/>
          </a:p>
          <a:p>
            <a:pPr algn="r" rtl="1"/>
            <a:endParaRPr lang="fa-IR" sz="2400" dirty="0"/>
          </a:p>
          <a:p>
            <a:pPr algn="r" rtl="1"/>
            <a:r>
              <a:rPr lang="fa-IR" sz="2400" dirty="0"/>
              <a:t>ارسال گزارشات ماهانه به كميته </a:t>
            </a:r>
            <a:r>
              <a:rPr lang="fa-IR" sz="2400" dirty="0" smtClean="0"/>
              <a:t>و دستگاه قضایی در </a:t>
            </a:r>
            <a:r>
              <a:rPr lang="fa-IR" sz="2400" dirty="0"/>
              <a:t>خصوص تخلفات انبارداران در خصوص ثبت اطلاعات در </a:t>
            </a:r>
            <a:r>
              <a:rPr lang="fa-IR" sz="2400" dirty="0" smtClean="0"/>
              <a:t>سامانه</a:t>
            </a:r>
            <a:endParaRPr lang="fa-IR" dirty="0"/>
          </a:p>
          <a:p>
            <a:pPr marL="0" indent="0" algn="r" rtl="1">
              <a:buNone/>
            </a:pPr>
            <a:endParaRPr lang="en-US" dirty="0"/>
          </a:p>
        </p:txBody>
      </p:sp>
    </p:spTree>
    <p:extLst>
      <p:ext uri="{BB962C8B-B14F-4D97-AF65-F5344CB8AC3E}">
        <p14:creationId xmlns:p14="http://schemas.microsoft.com/office/powerpoint/2010/main" val="384080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وظيفه كميته</a:t>
            </a:r>
            <a:endParaRPr lang="en-US" dirty="0"/>
          </a:p>
        </p:txBody>
      </p:sp>
      <p:sp>
        <p:nvSpPr>
          <p:cNvPr id="3" name="Content Placeholder 2"/>
          <p:cNvSpPr>
            <a:spLocks noGrp="1"/>
          </p:cNvSpPr>
          <p:nvPr>
            <p:ph sz="quarter" idx="1"/>
          </p:nvPr>
        </p:nvSpPr>
        <p:spPr>
          <a:xfrm>
            <a:off x="146304" y="1447800"/>
            <a:ext cx="8540496" cy="4572000"/>
          </a:xfrm>
        </p:spPr>
        <p:txBody>
          <a:bodyPr>
            <a:normAutofit/>
          </a:bodyPr>
          <a:lstStyle/>
          <a:p>
            <a:pPr algn="r" rtl="1"/>
            <a:r>
              <a:rPr lang="fa-IR" dirty="0"/>
              <a:t>اطلاع رساني به واحدهاي مشمول جهت ثبت نام و ثبت رسيد و </a:t>
            </a:r>
            <a:r>
              <a:rPr lang="fa-IR" dirty="0" smtClean="0"/>
              <a:t>حواله</a:t>
            </a:r>
          </a:p>
          <a:p>
            <a:pPr algn="r" rtl="1"/>
            <a:endParaRPr lang="fa-IR" dirty="0" smtClean="0"/>
          </a:p>
          <a:p>
            <a:pPr algn="r" rtl="1"/>
            <a:r>
              <a:rPr lang="fa-IR" dirty="0" smtClean="0"/>
              <a:t>پيگيري </a:t>
            </a:r>
            <a:r>
              <a:rPr lang="fa-IR" dirty="0"/>
              <a:t>و نظارت بر تكميل فرآيند شناسايي </a:t>
            </a:r>
            <a:r>
              <a:rPr lang="fa-IR" dirty="0" smtClean="0"/>
              <a:t>واحدهای اصلی</a:t>
            </a:r>
            <a:endParaRPr lang="fa-IR" dirty="0"/>
          </a:p>
          <a:p>
            <a:pPr algn="r" rtl="1"/>
            <a:endParaRPr lang="fa-IR" dirty="0"/>
          </a:p>
          <a:p>
            <a:pPr algn="r" rtl="1"/>
            <a:r>
              <a:rPr lang="fa-IR" dirty="0"/>
              <a:t>پيگيري و نظارت بر </a:t>
            </a:r>
            <a:r>
              <a:rPr lang="fa-IR" dirty="0" smtClean="0"/>
              <a:t>فرآیند بازرسی از ثبت </a:t>
            </a:r>
            <a:r>
              <a:rPr lang="fa-IR" dirty="0"/>
              <a:t>ورود و خروج بار به </a:t>
            </a:r>
            <a:r>
              <a:rPr lang="fa-IR" dirty="0" smtClean="0"/>
              <a:t>انبارها</a:t>
            </a:r>
          </a:p>
          <a:p>
            <a:pPr algn="r" rtl="1"/>
            <a:endParaRPr lang="fa-IR" dirty="0"/>
          </a:p>
          <a:p>
            <a:pPr algn="r" rtl="1"/>
            <a:r>
              <a:rPr lang="fa-IR" dirty="0" smtClean="0"/>
              <a:t>پیگیری جهت برخورد با واحدهای متخلف</a:t>
            </a:r>
            <a:endParaRPr lang="fa-IR" dirty="0"/>
          </a:p>
          <a:p>
            <a:pPr algn="r" rtl="1"/>
            <a:endParaRPr lang="fa-IR" dirty="0"/>
          </a:p>
        </p:txBody>
      </p:sp>
    </p:spTree>
    <p:extLst>
      <p:ext uri="{BB962C8B-B14F-4D97-AF65-F5344CB8AC3E}">
        <p14:creationId xmlns:p14="http://schemas.microsoft.com/office/powerpoint/2010/main" val="39826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وظايف اعضاي كميسيون شهرستان</a:t>
            </a:r>
            <a:endParaRPr lang="en-US" dirty="0"/>
          </a:p>
        </p:txBody>
      </p:sp>
      <p:sp>
        <p:nvSpPr>
          <p:cNvPr id="3" name="Content Placeholder 2"/>
          <p:cNvSpPr>
            <a:spLocks noGrp="1"/>
          </p:cNvSpPr>
          <p:nvPr>
            <p:ph sz="quarter" idx="1"/>
          </p:nvPr>
        </p:nvSpPr>
        <p:spPr>
          <a:xfrm>
            <a:off x="285750" y="1943100"/>
            <a:ext cx="8401050" cy="4000500"/>
          </a:xfrm>
        </p:spPr>
        <p:txBody>
          <a:bodyPr>
            <a:normAutofit/>
          </a:bodyPr>
          <a:lstStyle/>
          <a:p>
            <a:pPr algn="r" rtl="1"/>
            <a:r>
              <a:rPr lang="fa-IR" sz="2400" dirty="0"/>
              <a:t>شناسايي </a:t>
            </a:r>
            <a:r>
              <a:rPr lang="fa-IR" sz="2400" dirty="0" smtClean="0"/>
              <a:t>واحدهاي پربار </a:t>
            </a:r>
            <a:r>
              <a:rPr lang="fa-IR" sz="2400" dirty="0"/>
              <a:t>ثبت نشده در </a:t>
            </a:r>
            <a:r>
              <a:rPr lang="fa-IR" sz="2400" dirty="0" smtClean="0"/>
              <a:t>سامانه و اعلام به صمت شهرستان</a:t>
            </a:r>
            <a:endParaRPr lang="fa-IR" sz="2400" dirty="0"/>
          </a:p>
          <a:p>
            <a:pPr algn="r" rtl="1"/>
            <a:endParaRPr lang="fa-IR" sz="2400" dirty="0"/>
          </a:p>
          <a:p>
            <a:pPr algn="r" rtl="1"/>
            <a:r>
              <a:rPr lang="fa-IR" sz="2400" dirty="0" smtClean="0"/>
              <a:t>ابلاغ و اطلاع رسانی به </a:t>
            </a:r>
            <a:r>
              <a:rPr lang="fa-IR" sz="2400" dirty="0"/>
              <a:t>انبارها نسبت به الزام ثبت ورودي و خروجي كالا در </a:t>
            </a:r>
            <a:r>
              <a:rPr lang="fa-IR" sz="2400" dirty="0" smtClean="0"/>
              <a:t>سامانه</a:t>
            </a:r>
            <a:endParaRPr lang="fa-IR" sz="2400" dirty="0"/>
          </a:p>
        </p:txBody>
      </p:sp>
    </p:spTree>
    <p:extLst>
      <p:ext uri="{BB962C8B-B14F-4D97-AF65-F5344CB8AC3E}">
        <p14:creationId xmlns:p14="http://schemas.microsoft.com/office/powerpoint/2010/main" val="70413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0" y="152400"/>
            <a:ext cx="7886700" cy="613532"/>
          </a:xfrm>
          <a:prstGeom prst="rect">
            <a:avLst/>
          </a:prstGeom>
        </p:spPr>
        <p:txBody>
          <a:bodyPr vert="horz" lIns="68580" tIns="34290" rIns="68580" bIns="3429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2100" dirty="0" smtClean="0">
                <a:cs typeface="B Titr" panose="00000700000000000000" pitchFamily="2" charset="-78"/>
              </a:rPr>
              <a:t>ضمانت های اجرایی</a:t>
            </a:r>
            <a:endParaRPr lang="fa-IR" sz="2100" dirty="0">
              <a:cs typeface="B Titr" panose="00000700000000000000" pitchFamily="2" charset="-78"/>
            </a:endParaRPr>
          </a:p>
        </p:txBody>
      </p:sp>
      <p:sp>
        <p:nvSpPr>
          <p:cNvPr id="6" name="TextBox 5"/>
          <p:cNvSpPr txBox="1"/>
          <p:nvPr/>
        </p:nvSpPr>
        <p:spPr>
          <a:xfrm>
            <a:off x="2484664" y="855702"/>
            <a:ext cx="4060371" cy="369332"/>
          </a:xfrm>
          <a:prstGeom prst="rect">
            <a:avLst/>
          </a:prstGeom>
          <a:solidFill>
            <a:srgbClr val="A3E7FF"/>
          </a:solidFill>
        </p:spPr>
        <p:txBody>
          <a:bodyPr wrap="square" rtlCol="0">
            <a:spAutoFit/>
          </a:bodyPr>
          <a:lstStyle/>
          <a:p>
            <a:pPr algn="ctr" rtl="1"/>
            <a:r>
              <a:rPr lang="fa-IR" dirty="0" smtClean="0">
                <a:cs typeface="B Titr" panose="00000700000000000000" pitchFamily="2" charset="-78"/>
              </a:rPr>
              <a:t>تبصره 4 ماده 18 قانون</a:t>
            </a:r>
            <a:endParaRPr lang="en-US" dirty="0">
              <a:cs typeface="B Titr" panose="00000700000000000000" pitchFamily="2" charset="-78"/>
            </a:endParaRPr>
          </a:p>
        </p:txBody>
      </p:sp>
      <p:sp>
        <p:nvSpPr>
          <p:cNvPr id="9" name="Content Placeholder 2"/>
          <p:cNvSpPr txBox="1">
            <a:spLocks/>
          </p:cNvSpPr>
          <p:nvPr/>
        </p:nvSpPr>
        <p:spPr>
          <a:xfrm>
            <a:off x="228601" y="1352664"/>
            <a:ext cx="8686800" cy="5276736"/>
          </a:xfrm>
          <a:prstGeom prst="rect">
            <a:avLst/>
          </a:prstGeom>
          <a:solidFill>
            <a:schemeClr val="accent2">
              <a:lumMod val="20000"/>
              <a:lumOff val="80000"/>
            </a:schemeClr>
          </a:solidFill>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B Yekan" panose="00000400000000000000"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B Yekan" panose="00000400000000000000"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B Yekan" panose="00000400000000000000"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B Yekan" panose="00000400000000000000" pitchFamily="2" charset="-78"/>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B Yekan" panose="00000400000000000000"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justLow" rtl="1">
              <a:lnSpc>
                <a:spcPct val="200000"/>
              </a:lnSpc>
              <a:buNone/>
            </a:pPr>
            <a:r>
              <a:rPr lang="ar-SA" sz="1500" b="1" u="sng" dirty="0" smtClean="0">
                <a:solidFill>
                  <a:srgbClr val="002060"/>
                </a:solidFill>
              </a:rPr>
              <a:t>ماده</a:t>
            </a:r>
            <a:r>
              <a:rPr lang="fa-IR" sz="1500" b="1" u="sng" dirty="0" smtClean="0">
                <a:solidFill>
                  <a:srgbClr val="002060"/>
                </a:solidFill>
              </a:rPr>
              <a:t>۱۸</a:t>
            </a:r>
            <a:r>
              <a:rPr lang="ar-SA" sz="1500" b="1" u="sng" dirty="0" smtClean="0">
                <a:solidFill>
                  <a:srgbClr val="002060"/>
                </a:solidFill>
              </a:rPr>
              <a:t> مکرر</a:t>
            </a:r>
            <a:r>
              <a:rPr lang="fa-IR" sz="1500" b="1" u="sng" dirty="0" smtClean="0">
                <a:solidFill>
                  <a:srgbClr val="002060"/>
                </a:solidFill>
              </a:rPr>
              <a:t>:</a:t>
            </a:r>
          </a:p>
          <a:p>
            <a:pPr marL="0" indent="0" algn="justLow" rtl="1">
              <a:lnSpc>
                <a:spcPct val="200000"/>
              </a:lnSpc>
              <a:buNone/>
            </a:pPr>
            <a:r>
              <a:rPr lang="ar-SA" sz="1500" dirty="0" smtClean="0"/>
              <a:t>نگهداری، عرضه یا فروش کالا و ارز قاچاق موضوع ماده (</a:t>
            </a:r>
            <a:r>
              <a:rPr lang="fa-IR" sz="1500" dirty="0" smtClean="0"/>
              <a:t>۱۸) </a:t>
            </a:r>
            <a:r>
              <a:rPr lang="ar-SA" sz="1500" dirty="0" smtClean="0"/>
              <a:t>این قانون حسب مورد توسط واحدهای صنفی یا صرافی ها تخلف محسوب و مرتکب علاوه بر </a:t>
            </a:r>
            <a:r>
              <a:rPr lang="fa-IR" sz="1500" dirty="0" smtClean="0"/>
              <a:t>ض</a:t>
            </a:r>
            <a:r>
              <a:rPr lang="ar-SA" sz="1500" dirty="0" smtClean="0"/>
              <a:t>بط کالا و ارز</a:t>
            </a:r>
            <a:r>
              <a:rPr lang="fa-IR" sz="1500" dirty="0" smtClean="0"/>
              <a:t>،</a:t>
            </a:r>
            <a:r>
              <a:rPr lang="ar-SA" sz="1500" dirty="0" smtClean="0"/>
              <a:t> جریمه </a:t>
            </a:r>
            <a:r>
              <a:rPr lang="fa-IR" sz="1500" dirty="0" smtClean="0"/>
              <a:t>(مقرر در قانون) </a:t>
            </a:r>
            <a:r>
              <a:rPr lang="ar-SA" sz="1500" dirty="0" smtClean="0"/>
              <a:t>می شو</a:t>
            </a:r>
            <a:r>
              <a:rPr lang="fa-IR" sz="1500" dirty="0" smtClean="0"/>
              <a:t>د.</a:t>
            </a:r>
          </a:p>
          <a:p>
            <a:pPr marL="0" indent="0" algn="justLow" rtl="1">
              <a:buNone/>
            </a:pPr>
            <a:endParaRPr lang="fa-IR" sz="1500" dirty="0" smtClean="0"/>
          </a:p>
          <a:p>
            <a:pPr marL="0" indent="0" algn="justLow" rtl="1">
              <a:lnSpc>
                <a:spcPct val="200000"/>
              </a:lnSpc>
              <a:buNone/>
            </a:pPr>
            <a:r>
              <a:rPr lang="fa-IR" sz="1500" b="1" u="sng" dirty="0" smtClean="0">
                <a:solidFill>
                  <a:srgbClr val="002060"/>
                </a:solidFill>
              </a:rPr>
              <a:t>تبصره </a:t>
            </a:r>
            <a:r>
              <a:rPr lang="fa-IR" sz="1500" b="1" u="sng" dirty="0">
                <a:solidFill>
                  <a:srgbClr val="002060"/>
                </a:solidFill>
              </a:rPr>
              <a:t>4:</a:t>
            </a:r>
          </a:p>
          <a:p>
            <a:pPr marL="0" indent="0" algn="justLow" rtl="1">
              <a:lnSpc>
                <a:spcPct val="200000"/>
              </a:lnSpc>
              <a:buNone/>
            </a:pPr>
            <a:r>
              <a:rPr lang="fa-IR" sz="1500" dirty="0"/>
              <a:t>خرید، فروش، حمل یا نگهداری کالاهایی که موضوع قاچاق قرار می گیرند به صورت تجاری مانند فرآورده های نفتی و دارویی خارج از ضوابط تعیینی دولت تخلف محسوب و مرتکب علاوه بر ضبط کالای مزبور حسب مورد به حداقل جریمه نقدی مقرر در این ماده محکوم می شود. دولت مکلف است ظرف مدت دو ماه از تاریخ لازم الاجراءشدن این قانون دستورالعمل موردنیاز را تصویب نماید.</a:t>
            </a:r>
          </a:p>
          <a:p>
            <a:pPr marL="0" indent="0" algn="justLow" rtl="1">
              <a:buNone/>
            </a:pPr>
            <a:endParaRPr lang="fa-IR" sz="1500" dirty="0" smtClean="0"/>
          </a:p>
          <a:p>
            <a:pPr marL="0" indent="0" algn="justLow" rtl="1">
              <a:buNone/>
            </a:pPr>
            <a:endParaRPr lang="en-US" sz="1500" dirty="0"/>
          </a:p>
        </p:txBody>
      </p:sp>
    </p:spTree>
    <p:extLst>
      <p:ext uri="{BB962C8B-B14F-4D97-AF65-F5344CB8AC3E}">
        <p14:creationId xmlns:p14="http://schemas.microsoft.com/office/powerpoint/2010/main" val="55048113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randombar(horizontal)">
                                      <p:cBhvr>
                                        <p:cTn id="12" dur="500"/>
                                        <p:tgtEl>
                                          <p:spTgt spid="9">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6" dur="500"/>
                                        <p:tgtEl>
                                          <p:spTgt spid="9">
                                            <p:txEl>
                                              <p:pRg st="0" end="0"/>
                                            </p:txEl>
                                          </p:spTgt>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5" dur="500"/>
                                        <p:tgtEl>
                                          <p:spTgt spid="9">
                                            <p:txEl>
                                              <p:pRg st="3" end="3"/>
                                            </p:txEl>
                                          </p:spTgt>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0" y="152400"/>
            <a:ext cx="7886700" cy="613532"/>
          </a:xfrm>
          <a:prstGeom prst="rect">
            <a:avLst/>
          </a:prstGeom>
        </p:spPr>
        <p:txBody>
          <a:bodyPr vert="horz" lIns="68580" tIns="34290" rIns="68580" bIns="3429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2100" dirty="0" smtClean="0">
                <a:cs typeface="B Titr" panose="00000700000000000000" pitchFamily="2" charset="-78"/>
              </a:rPr>
              <a:t>ضمانت های اجرایی</a:t>
            </a:r>
            <a:endParaRPr lang="fa-IR" sz="2100" dirty="0">
              <a:cs typeface="B Titr" panose="00000700000000000000" pitchFamily="2" charset="-78"/>
            </a:endParaRPr>
          </a:p>
        </p:txBody>
      </p:sp>
      <p:sp>
        <p:nvSpPr>
          <p:cNvPr id="6" name="TextBox 5"/>
          <p:cNvSpPr txBox="1"/>
          <p:nvPr/>
        </p:nvSpPr>
        <p:spPr>
          <a:xfrm>
            <a:off x="2484664" y="855702"/>
            <a:ext cx="4060371" cy="369332"/>
          </a:xfrm>
          <a:prstGeom prst="rect">
            <a:avLst/>
          </a:prstGeom>
          <a:solidFill>
            <a:srgbClr val="A3E7FF"/>
          </a:solidFill>
        </p:spPr>
        <p:txBody>
          <a:bodyPr wrap="square" rtlCol="0">
            <a:spAutoFit/>
          </a:bodyPr>
          <a:lstStyle/>
          <a:p>
            <a:pPr algn="ctr" rtl="1"/>
            <a:r>
              <a:rPr lang="fa-IR" dirty="0" smtClean="0">
                <a:cs typeface="B Titr" panose="00000700000000000000" pitchFamily="2" charset="-78"/>
              </a:rPr>
              <a:t>دستور العمل تبصره 4 ماده 18 قانون</a:t>
            </a:r>
            <a:endParaRPr lang="en-US" dirty="0">
              <a:cs typeface="B Titr" panose="00000700000000000000" pitchFamily="2" charset="-78"/>
            </a:endParaRPr>
          </a:p>
        </p:txBody>
      </p:sp>
      <p:sp>
        <p:nvSpPr>
          <p:cNvPr id="8" name="Content Placeholder 2"/>
          <p:cNvSpPr>
            <a:spLocks noGrp="1"/>
          </p:cNvSpPr>
          <p:nvPr>
            <p:ph idx="1"/>
          </p:nvPr>
        </p:nvSpPr>
        <p:spPr>
          <a:xfrm>
            <a:off x="228601" y="4419600"/>
            <a:ext cx="8686800" cy="2225400"/>
          </a:xfrm>
          <a:solidFill>
            <a:schemeClr val="accent2">
              <a:lumMod val="20000"/>
              <a:lumOff val="80000"/>
            </a:schemeClr>
          </a:solidFill>
        </p:spPr>
        <p:txBody>
          <a:bodyPr>
            <a:noAutofit/>
          </a:bodyPr>
          <a:lstStyle/>
          <a:p>
            <a:pPr marL="0" indent="0" algn="justLow" rtl="1">
              <a:lnSpc>
                <a:spcPct val="200000"/>
              </a:lnSpc>
              <a:buNone/>
            </a:pPr>
            <a:r>
              <a:rPr lang="fa-IR" sz="1600" b="1" u="sng" dirty="0" smtClean="0">
                <a:solidFill>
                  <a:srgbClr val="002060"/>
                </a:solidFill>
              </a:rPr>
              <a:t>ماده 9:</a:t>
            </a:r>
            <a:endParaRPr lang="fa-IR" sz="1600" b="1" u="sng" dirty="0">
              <a:solidFill>
                <a:srgbClr val="002060"/>
              </a:solidFill>
            </a:endParaRPr>
          </a:p>
          <a:p>
            <a:pPr marL="0" indent="0" algn="justLow" rtl="1">
              <a:lnSpc>
                <a:spcPct val="200000"/>
              </a:lnSpc>
              <a:buNone/>
            </a:pPr>
            <a:r>
              <a:rPr lang="fa-IR" sz="1600" dirty="0" smtClean="0"/>
              <a:t>نگهداری </a:t>
            </a:r>
            <a:r>
              <a:rPr lang="fa-IR" sz="1600" dirty="0"/>
              <a:t>کالاهای موضوع قاچاق صرفاً در انبارهای ثبت‏شده در سامانه جامع انبارها و مراکز نگهداری کالا موضوع بند (ج) فصل دوم آیین‏نامه اجرایی مواد (۵) و (۶) قانون مبارزه با قاچاق کالا و ارز موضوع تصویب نامه شماره ۴۶۴۴۳/ت۵۱۵۵۹هـ مورخ ۲۳/۴/۱۳۹۵ مجاز می‏باشد.</a:t>
            </a:r>
          </a:p>
        </p:txBody>
      </p:sp>
      <p:sp>
        <p:nvSpPr>
          <p:cNvPr id="9" name="Content Placeholder 2"/>
          <p:cNvSpPr txBox="1">
            <a:spLocks/>
          </p:cNvSpPr>
          <p:nvPr/>
        </p:nvSpPr>
        <p:spPr>
          <a:xfrm>
            <a:off x="228601" y="1352664"/>
            <a:ext cx="8686800" cy="2914536"/>
          </a:xfrm>
          <a:prstGeom prst="rect">
            <a:avLst/>
          </a:prstGeom>
          <a:solidFill>
            <a:schemeClr val="accent2">
              <a:lumMod val="20000"/>
              <a:lumOff val="80000"/>
            </a:schemeClr>
          </a:solidFill>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B Yekan" panose="00000400000000000000"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B Yekan" panose="00000400000000000000"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B Yekan" panose="00000400000000000000"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B Yekan" panose="00000400000000000000" pitchFamily="2" charset="-78"/>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B Yekan" panose="00000400000000000000"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justLow" rtl="1">
              <a:lnSpc>
                <a:spcPct val="200000"/>
              </a:lnSpc>
              <a:buNone/>
            </a:pPr>
            <a:r>
              <a:rPr lang="fa-IR" sz="1600" b="1" u="sng" dirty="0">
                <a:solidFill>
                  <a:srgbClr val="002060"/>
                </a:solidFill>
              </a:rPr>
              <a:t>ماده 1:</a:t>
            </a:r>
          </a:p>
          <a:p>
            <a:pPr marL="0" indent="0" algn="justLow" rtl="1">
              <a:lnSpc>
                <a:spcPct val="200000"/>
              </a:lnSpc>
              <a:buNone/>
            </a:pPr>
            <a:r>
              <a:rPr lang="fa-IR" sz="1400" dirty="0"/>
              <a:t>کالای موضوع قاچاق، کالای تولید داخل یا وارداتی است </a:t>
            </a:r>
            <a:r>
              <a:rPr lang="fa-IR" sz="1400" dirty="0" smtClean="0"/>
              <a:t>که به صورت تجاری بر </a:t>
            </a:r>
            <a:r>
              <a:rPr lang="fa-IR" sz="1400" dirty="0"/>
              <a:t>خلاف </a:t>
            </a:r>
            <a:r>
              <a:rPr lang="fa-IR" sz="1400" dirty="0" smtClean="0"/>
              <a:t>ضوابط تعیینی دولت خرید</a:t>
            </a:r>
            <a:r>
              <a:rPr lang="fa-IR" sz="1400" dirty="0"/>
              <a:t>، فروش، حمل یا نگهداری شود</a:t>
            </a:r>
            <a:r>
              <a:rPr lang="fa-IR" sz="1400" dirty="0" smtClean="0"/>
              <a:t>. علاوه بر فرآورده های نفتی و دارویی، سایر </a:t>
            </a:r>
            <a:r>
              <a:rPr lang="fa-IR" sz="1400" dirty="0"/>
              <a:t>مصادیق کالاهای قاچاق مطابق ماده </a:t>
            </a:r>
            <a:r>
              <a:rPr lang="fa-IR" sz="1400" dirty="0" smtClean="0"/>
              <a:t>(2) </a:t>
            </a:r>
            <a:r>
              <a:rPr lang="fa-IR" sz="1400" dirty="0"/>
              <a:t>این دستورالعمل تعیین می‌‏شود</a:t>
            </a:r>
            <a:r>
              <a:rPr lang="fa-IR" sz="1400" dirty="0" smtClean="0"/>
              <a:t>.</a:t>
            </a:r>
          </a:p>
          <a:p>
            <a:pPr marL="0" indent="0" algn="justLow" rtl="1">
              <a:lnSpc>
                <a:spcPct val="200000"/>
              </a:lnSpc>
              <a:buNone/>
            </a:pPr>
            <a:r>
              <a:rPr lang="fa-IR" sz="1600" b="1" u="sng" dirty="0">
                <a:solidFill>
                  <a:srgbClr val="002060"/>
                </a:solidFill>
              </a:rPr>
              <a:t>ماده 2:</a:t>
            </a:r>
          </a:p>
          <a:p>
            <a:pPr marL="0" indent="0" algn="justLow" rtl="1">
              <a:lnSpc>
                <a:spcPct val="200000"/>
              </a:lnSpc>
              <a:buNone/>
            </a:pPr>
            <a:r>
              <a:rPr lang="fa-IR" sz="1400" dirty="0" smtClean="0"/>
              <a:t>مصادیق </a:t>
            </a:r>
            <a:r>
              <a:rPr lang="fa-IR" sz="1400" dirty="0"/>
              <a:t>کالاهای موضوع قاچاق و سایر ضوابط اختصاصی هر کالا حسب مورد به پیشنهاد دستگاه مربوط و تأیید ستاد مرکزی مبارزه با قاچاق کالا و ارز تعیین می‏گردد.</a:t>
            </a:r>
          </a:p>
        </p:txBody>
      </p:sp>
    </p:spTree>
    <p:extLst>
      <p:ext uri="{BB962C8B-B14F-4D97-AF65-F5344CB8AC3E}">
        <p14:creationId xmlns:p14="http://schemas.microsoft.com/office/powerpoint/2010/main" val="330734973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randombar(horizontal)">
                                      <p:cBhvr>
                                        <p:cTn id="12" dur="500"/>
                                        <p:tgtEl>
                                          <p:spTgt spid="9">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6" dur="500"/>
                                        <p:tgtEl>
                                          <p:spTgt spid="9">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5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bg/>
                                          </p:spTgt>
                                        </p:tgtEl>
                                        <p:attrNameLst>
                                          <p:attrName>style.visibility</p:attrName>
                                        </p:attrNameLst>
                                      </p:cBhvr>
                                      <p:to>
                                        <p:strVal val="visible"/>
                                      </p:to>
                                    </p:set>
                                    <p:animEffect transition="in" filter="randombar(horizontal)">
                                      <p:cBhvr>
                                        <p:cTn id="34" dur="500"/>
                                        <p:tgtEl>
                                          <p:spTgt spid="8">
                                            <p:bg/>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8" dur="500"/>
                                        <p:tgtEl>
                                          <p:spTgt spid="8">
                                            <p:txEl>
                                              <p:pRg st="0" end="0"/>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uiExpand="1" build="p" animBg="1"/>
      <p:bldP spid="9"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0" y="152400"/>
            <a:ext cx="7886700" cy="613532"/>
          </a:xfrm>
          <a:prstGeom prst="rect">
            <a:avLst/>
          </a:prstGeom>
        </p:spPr>
        <p:txBody>
          <a:bodyPr vert="horz" lIns="68580" tIns="34290" rIns="68580" bIns="3429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2100" dirty="0" smtClean="0">
                <a:cs typeface="B Titr" panose="00000700000000000000" pitchFamily="2" charset="-78"/>
              </a:rPr>
              <a:t>ضمانت های اجرایی</a:t>
            </a:r>
            <a:endParaRPr lang="fa-IR" sz="2100" dirty="0">
              <a:cs typeface="B Titr" panose="00000700000000000000" pitchFamily="2" charset="-78"/>
            </a:endParaRPr>
          </a:p>
        </p:txBody>
      </p:sp>
      <p:sp>
        <p:nvSpPr>
          <p:cNvPr id="6" name="TextBox 5"/>
          <p:cNvSpPr txBox="1"/>
          <p:nvPr/>
        </p:nvSpPr>
        <p:spPr>
          <a:xfrm>
            <a:off x="838200" y="855582"/>
            <a:ext cx="7467600" cy="584775"/>
          </a:xfrm>
          <a:prstGeom prst="rect">
            <a:avLst/>
          </a:prstGeom>
          <a:solidFill>
            <a:srgbClr val="A3E7FF"/>
          </a:solidFill>
        </p:spPr>
        <p:txBody>
          <a:bodyPr wrap="square" rtlCol="0">
            <a:spAutoFit/>
          </a:bodyPr>
          <a:lstStyle/>
          <a:p>
            <a:pPr algn="ctr" rtl="1"/>
            <a:r>
              <a:rPr lang="fa-IR" dirty="0">
                <a:cs typeface="B Titr" panose="00000700000000000000" pitchFamily="2" charset="-78"/>
              </a:rPr>
              <a:t>ضوابط اختصاصی خرید، فروش، حمل و نگهداری کالاهای </a:t>
            </a:r>
            <a:r>
              <a:rPr lang="fa-IR" dirty="0" smtClean="0">
                <a:cs typeface="B Titr" panose="00000700000000000000" pitchFamily="2" charset="-78"/>
              </a:rPr>
              <a:t>اساسی</a:t>
            </a:r>
            <a:endParaRPr lang="en-US" dirty="0" smtClean="0">
              <a:cs typeface="B Titr" panose="00000700000000000000" pitchFamily="2" charset="-78"/>
            </a:endParaRPr>
          </a:p>
          <a:p>
            <a:pPr algn="ctr" rtl="1"/>
            <a:r>
              <a:rPr lang="fa-IR" sz="1400" dirty="0" smtClean="0">
                <a:cs typeface="B Titr" panose="00000700000000000000" pitchFamily="2" charset="-78"/>
              </a:rPr>
              <a:t>(موضوع ماده 2 دستورالعمل تبصره 4 ماده 18)</a:t>
            </a:r>
            <a:endParaRPr lang="en-US" sz="1400" dirty="0">
              <a:cs typeface="B Titr" panose="00000700000000000000" pitchFamily="2" charset="-78"/>
            </a:endParaRPr>
          </a:p>
        </p:txBody>
      </p:sp>
      <p:sp>
        <p:nvSpPr>
          <p:cNvPr id="9" name="Content Placeholder 2"/>
          <p:cNvSpPr txBox="1">
            <a:spLocks/>
          </p:cNvSpPr>
          <p:nvPr/>
        </p:nvSpPr>
        <p:spPr>
          <a:xfrm>
            <a:off x="228601" y="1600200"/>
            <a:ext cx="8686800" cy="5048136"/>
          </a:xfrm>
          <a:prstGeom prst="rect">
            <a:avLst/>
          </a:prstGeom>
          <a:solidFill>
            <a:schemeClr val="accent2">
              <a:lumMod val="20000"/>
              <a:lumOff val="80000"/>
            </a:schemeClr>
          </a:solidFill>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B Yekan" panose="00000400000000000000"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B Yekan" panose="00000400000000000000"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B Yekan" panose="00000400000000000000"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B Yekan" panose="00000400000000000000" pitchFamily="2" charset="-78"/>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B Yekan" panose="00000400000000000000"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r" rtl="1">
              <a:buNone/>
            </a:pPr>
            <a:r>
              <a:rPr lang="fa-IR" sz="1400" b="1" u="sng" dirty="0">
                <a:solidFill>
                  <a:srgbClr val="002060"/>
                </a:solidFill>
              </a:rPr>
              <a:t>ماده </a:t>
            </a:r>
            <a:r>
              <a:rPr lang="fa-IR" sz="1400" b="1" u="sng" dirty="0" smtClean="0">
                <a:solidFill>
                  <a:srgbClr val="002060"/>
                </a:solidFill>
              </a:rPr>
              <a:t>8:</a:t>
            </a:r>
            <a:endParaRPr lang="fa-IR" sz="1400" b="1" u="sng" dirty="0">
              <a:solidFill>
                <a:srgbClr val="002060"/>
              </a:solidFill>
            </a:endParaRPr>
          </a:p>
          <a:p>
            <a:pPr marL="0" indent="0" algn="justLow" rtl="1">
              <a:lnSpc>
                <a:spcPct val="200000"/>
              </a:lnSpc>
              <a:buNone/>
            </a:pPr>
            <a:r>
              <a:rPr lang="fa-IR" sz="2000" dirty="0" smtClean="0"/>
              <a:t>اعضای </a:t>
            </a:r>
            <a:r>
              <a:rPr lang="fa-IR" sz="2000" dirty="0"/>
              <a:t>زنجیره تأمین و متولیان انبارهای کالاهای مشمول، ملزم به ثبت اطلاعات مکان</a:t>
            </a:r>
            <a:r>
              <a:rPr lang="en-US" sz="2000" dirty="0"/>
              <a:t>‌</a:t>
            </a:r>
            <a:r>
              <a:rPr lang="fa-IR" sz="2000" dirty="0"/>
              <a:t>های نگهداری کالا، اظهار موجودی اولیه کالاها و ثبت ورود و خروج کالا در سامانه جامع انبارها هستند. این اقدام برای اعضای زنجیره تأمین کالاهای مشمول مجموعه اول از طریق سامانه جامع تجارت و برای اعضای زنجیره تأمین کالاهای مشمول مجموعه دوم از طریق زیرسامانه</a:t>
            </a:r>
            <a:r>
              <a:rPr lang="en-US" sz="2000" dirty="0"/>
              <a:t>‌</a:t>
            </a:r>
            <a:r>
              <a:rPr lang="fa-IR" sz="2000" dirty="0"/>
              <a:t>های پنجره واحد کشاورزی امکان‌پذیر است</a:t>
            </a:r>
            <a:r>
              <a:rPr lang="fa-IR" sz="2000" dirty="0" smtClean="0"/>
              <a:t>.</a:t>
            </a:r>
            <a:endParaRPr lang="en-US" sz="2000" dirty="0" smtClean="0"/>
          </a:p>
          <a:p>
            <a:pPr marL="0" indent="0" algn="justLow" rtl="1">
              <a:buNone/>
            </a:pPr>
            <a:endParaRPr lang="en-US" sz="2000" dirty="0"/>
          </a:p>
          <a:p>
            <a:pPr marL="0" indent="0" algn="justLow" rtl="1">
              <a:buNone/>
            </a:pPr>
            <a:r>
              <a:rPr lang="fa-IR" sz="1400" b="1" u="sng" dirty="0">
                <a:solidFill>
                  <a:srgbClr val="002060"/>
                </a:solidFill>
              </a:rPr>
              <a:t>تبصره </a:t>
            </a:r>
            <a:r>
              <a:rPr lang="fa-IR" sz="1400" b="1" u="sng" dirty="0" smtClean="0">
                <a:solidFill>
                  <a:srgbClr val="002060"/>
                </a:solidFill>
              </a:rPr>
              <a:t>1</a:t>
            </a:r>
            <a:r>
              <a:rPr lang="en-US" sz="1400" b="1" u="sng" dirty="0" smtClean="0">
                <a:solidFill>
                  <a:srgbClr val="002060"/>
                </a:solidFill>
              </a:rPr>
              <a:t>:</a:t>
            </a:r>
          </a:p>
          <a:p>
            <a:pPr marL="0" indent="0" algn="justLow" rtl="1">
              <a:buNone/>
            </a:pPr>
            <a:r>
              <a:rPr lang="fa-IR" sz="2000" dirty="0" smtClean="0"/>
              <a:t>موجودی </a:t>
            </a:r>
            <a:r>
              <a:rPr lang="fa-IR" sz="2000" dirty="0"/>
              <a:t>کالا می</a:t>
            </a:r>
            <a:r>
              <a:rPr lang="en-US" sz="2000" dirty="0"/>
              <a:t>‌</a:t>
            </a:r>
            <a:r>
              <a:rPr lang="fa-IR" sz="2000" dirty="0"/>
              <a:t>بایست با اطلاعات ثبت شده در سامانه جامع انبارها منطبق باشد.</a:t>
            </a:r>
            <a:endParaRPr lang="en-US" sz="2000" dirty="0"/>
          </a:p>
        </p:txBody>
      </p:sp>
    </p:spTree>
    <p:extLst>
      <p:ext uri="{BB962C8B-B14F-4D97-AF65-F5344CB8AC3E}">
        <p14:creationId xmlns:p14="http://schemas.microsoft.com/office/powerpoint/2010/main" val="66429611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randombar(horizontal)">
                                      <p:cBhvr>
                                        <p:cTn id="12" dur="500"/>
                                        <p:tgtEl>
                                          <p:spTgt spid="9">
                                            <p:bg/>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80A0-5612-41D4-B306-E967D63525B1}"/>
              </a:ext>
            </a:extLst>
          </p:cNvPr>
          <p:cNvSpPr>
            <a:spLocks noGrp="1"/>
          </p:cNvSpPr>
          <p:nvPr>
            <p:ph type="title"/>
          </p:nvPr>
        </p:nvSpPr>
        <p:spPr/>
        <p:txBody>
          <a:bodyPr>
            <a:normAutofit/>
          </a:bodyPr>
          <a:lstStyle/>
          <a:p>
            <a:r>
              <a:rPr lang="fa-IR" dirty="0"/>
              <a:t>فهرست مطالب</a:t>
            </a:r>
            <a:endParaRPr lang="en-US" dirty="0"/>
          </a:p>
        </p:txBody>
      </p:sp>
      <p:sp>
        <p:nvSpPr>
          <p:cNvPr id="15" name="Rectangle 14"/>
          <p:cNvSpPr/>
          <p:nvPr/>
        </p:nvSpPr>
        <p:spPr>
          <a:xfrm>
            <a:off x="1828800" y="1981200"/>
            <a:ext cx="6397320" cy="3000821"/>
          </a:xfrm>
          <a:prstGeom prst="rect">
            <a:avLst/>
          </a:prstGeom>
        </p:spPr>
        <p:txBody>
          <a:bodyPr wrap="square">
            <a:spAutoFit/>
          </a:bodyPr>
          <a:lstStyle/>
          <a:p>
            <a:pPr algn="r" rtl="1"/>
            <a:r>
              <a:rPr lang="fa-IR" sz="2100" b="1" dirty="0" smtClean="0">
                <a:solidFill>
                  <a:schemeClr val="accent6">
                    <a:lumMod val="50000"/>
                  </a:schemeClr>
                </a:solidFill>
                <a:cs typeface="B Nazanin" panose="00000400000000000000" pitchFamily="2" charset="-78"/>
                <a:hlinkClick r:id="rId2" action="ppaction://hlinksldjump"/>
              </a:rPr>
              <a:t>تعریف </a:t>
            </a:r>
            <a:r>
              <a:rPr lang="fa-IR" sz="2100" b="1" dirty="0" smtClean="0">
                <a:solidFill>
                  <a:schemeClr val="accent6">
                    <a:lumMod val="50000"/>
                  </a:schemeClr>
                </a:solidFill>
                <a:cs typeface="B Nazanin" panose="00000400000000000000" pitchFamily="2" charset="-78"/>
                <a:hlinkClick r:id="rId2" action="ppaction://hlinksldjump"/>
              </a:rPr>
              <a:t>سامانه</a:t>
            </a:r>
          </a:p>
          <a:p>
            <a:pPr algn="r" rtl="1"/>
            <a:endParaRPr lang="fa-IR" sz="2100" b="1" dirty="0" smtClean="0">
              <a:solidFill>
                <a:schemeClr val="accent6">
                  <a:lumMod val="50000"/>
                </a:schemeClr>
              </a:solidFill>
              <a:cs typeface="B Nazanin" panose="00000400000000000000" pitchFamily="2" charset="-78"/>
              <a:hlinkClick r:id="rId2" action="ppaction://hlinksldjump"/>
            </a:endParaRPr>
          </a:p>
          <a:p>
            <a:pPr algn="r" rtl="1"/>
            <a:r>
              <a:rPr lang="fa-IR" sz="2100" b="1" dirty="0" smtClean="0">
                <a:solidFill>
                  <a:schemeClr val="accent6">
                    <a:lumMod val="50000"/>
                  </a:schemeClr>
                </a:solidFill>
                <a:cs typeface="B Nazanin" panose="00000400000000000000" pitchFamily="2" charset="-78"/>
                <a:hlinkClick r:id="rId2" action="ppaction://hlinksldjump"/>
              </a:rPr>
              <a:t>گامهای </a:t>
            </a:r>
            <a:r>
              <a:rPr lang="fa-IR" sz="2100" b="1" dirty="0">
                <a:solidFill>
                  <a:schemeClr val="accent6">
                    <a:lumMod val="50000"/>
                  </a:schemeClr>
                </a:solidFill>
                <a:cs typeface="B Nazanin" panose="00000400000000000000" pitchFamily="2" charset="-78"/>
                <a:hlinkClick r:id="rId2" action="ppaction://hlinksldjump"/>
              </a:rPr>
              <a:t>اجرایی و پیشرفت سامانه</a:t>
            </a:r>
            <a:endParaRPr lang="fa-IR" sz="2100" b="1" dirty="0" smtClean="0">
              <a:solidFill>
                <a:schemeClr val="accent6">
                  <a:lumMod val="50000"/>
                </a:schemeClr>
              </a:solidFill>
              <a:cs typeface="B Nazanin" panose="00000400000000000000" pitchFamily="2" charset="-78"/>
              <a:hlinkClick r:id="rId2" action="ppaction://hlinksldjump"/>
            </a:endParaRPr>
          </a:p>
          <a:p>
            <a:pPr algn="r" rtl="1"/>
            <a:endParaRPr lang="fa-IR" sz="2100" b="1" dirty="0">
              <a:solidFill>
                <a:schemeClr val="accent6">
                  <a:lumMod val="50000"/>
                </a:schemeClr>
              </a:solidFill>
              <a:cs typeface="B Nazanin" panose="00000400000000000000" pitchFamily="2" charset="-78"/>
              <a:hlinkClick r:id="rId2" action="ppaction://hlinksldjump"/>
            </a:endParaRPr>
          </a:p>
          <a:p>
            <a:pPr algn="r" rtl="1"/>
            <a:r>
              <a:rPr lang="fa-IR" sz="2100" b="1" dirty="0" smtClean="0">
                <a:solidFill>
                  <a:schemeClr val="accent6">
                    <a:lumMod val="50000"/>
                  </a:schemeClr>
                </a:solidFill>
                <a:cs typeface="B Nazanin" panose="00000400000000000000" pitchFamily="2" charset="-78"/>
                <a:hlinkClick r:id="rId2" action="ppaction://hlinksldjump"/>
              </a:rPr>
              <a:t>قابلیت های سامانه</a:t>
            </a:r>
          </a:p>
          <a:p>
            <a:pPr algn="r" rtl="1"/>
            <a:endParaRPr lang="fa-IR" sz="2100" b="1" dirty="0">
              <a:solidFill>
                <a:schemeClr val="accent6">
                  <a:lumMod val="50000"/>
                </a:schemeClr>
              </a:solidFill>
              <a:cs typeface="B Nazanin" panose="00000400000000000000" pitchFamily="2" charset="-78"/>
              <a:hlinkClick r:id="rId2" action="ppaction://hlinksldjump"/>
            </a:endParaRPr>
          </a:p>
          <a:p>
            <a:pPr algn="r" rtl="1"/>
            <a:r>
              <a:rPr lang="fa-IR" sz="2100" b="1" dirty="0" smtClean="0">
                <a:solidFill>
                  <a:schemeClr val="accent6">
                    <a:lumMod val="50000"/>
                  </a:schemeClr>
                </a:solidFill>
                <a:cs typeface="B Nazanin" panose="00000400000000000000" pitchFamily="2" charset="-78"/>
                <a:hlinkClick r:id="rId2" action="ppaction://hlinksldjump"/>
              </a:rPr>
              <a:t>انتظارات از </a:t>
            </a:r>
            <a:r>
              <a:rPr lang="fa-IR" sz="2100" b="1" dirty="0" smtClean="0">
                <a:solidFill>
                  <a:schemeClr val="accent6">
                    <a:lumMod val="50000"/>
                  </a:schemeClr>
                </a:solidFill>
                <a:cs typeface="B Nazanin" panose="00000400000000000000" pitchFamily="2" charset="-78"/>
                <a:hlinkClick r:id="rId2" action="ppaction://hlinksldjump"/>
              </a:rPr>
              <a:t>استانها</a:t>
            </a:r>
          </a:p>
          <a:p>
            <a:pPr algn="r" rtl="1"/>
            <a:endParaRPr lang="fa-IR" sz="2100" b="1" dirty="0">
              <a:solidFill>
                <a:schemeClr val="accent6">
                  <a:lumMod val="50000"/>
                </a:schemeClr>
              </a:solidFill>
              <a:cs typeface="B Nazanin" panose="00000400000000000000" pitchFamily="2" charset="-78"/>
              <a:hlinkClick r:id="rId2" action="ppaction://hlinksldjump"/>
            </a:endParaRPr>
          </a:p>
          <a:p>
            <a:pPr algn="r" rtl="1"/>
            <a:r>
              <a:rPr lang="fa-IR" sz="2100" b="1" dirty="0">
                <a:solidFill>
                  <a:schemeClr val="accent6">
                    <a:lumMod val="50000"/>
                  </a:schemeClr>
                </a:solidFill>
                <a:cs typeface="B Nazanin" panose="00000400000000000000" pitchFamily="2" charset="-78"/>
                <a:hlinkClick r:id="rId3" action="ppaction://hlinksldjump"/>
              </a:rPr>
              <a:t>ضمانت های </a:t>
            </a:r>
            <a:r>
              <a:rPr lang="fa-IR" sz="2100" b="1" dirty="0" smtClean="0">
                <a:solidFill>
                  <a:schemeClr val="accent6">
                    <a:lumMod val="50000"/>
                  </a:schemeClr>
                </a:solidFill>
                <a:cs typeface="B Nazanin" panose="00000400000000000000" pitchFamily="2" charset="-78"/>
                <a:hlinkClick r:id="rId3" action="ppaction://hlinksldjump"/>
              </a:rPr>
              <a:t>اجرایی</a:t>
            </a:r>
            <a:endParaRPr lang="fa-IR" sz="2100" b="1" dirty="0" smtClean="0">
              <a:solidFill>
                <a:schemeClr val="accent6">
                  <a:lumMod val="50000"/>
                </a:schemeClr>
              </a:solidFill>
              <a:cs typeface="B Nazanin" panose="00000400000000000000" pitchFamily="2" charset="-78"/>
              <a:hlinkClick r:id="rId2" action="ppaction://hlinksldjump"/>
            </a:endParaRPr>
          </a:p>
        </p:txBody>
      </p:sp>
    </p:spTree>
    <p:extLst>
      <p:ext uri="{BB962C8B-B14F-4D97-AF65-F5344CB8AC3E}">
        <p14:creationId xmlns:p14="http://schemas.microsoft.com/office/powerpoint/2010/main" val="3472608993"/>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038600" y="180947"/>
            <a:ext cx="4686300" cy="886695"/>
          </a:xfrm>
        </p:spPr>
        <p:txBody>
          <a:bodyPr>
            <a:noAutofit/>
          </a:bodyPr>
          <a:lstStyle/>
          <a:p>
            <a:r>
              <a:rPr lang="fa-IR" sz="2100" dirty="0">
                <a:solidFill>
                  <a:srgbClr val="0070C0"/>
                </a:solidFill>
                <a:cs typeface="B Titr" panose="00000700000000000000" pitchFamily="2" charset="-78"/>
              </a:rPr>
              <a:t>تعریف سامانه</a:t>
            </a:r>
            <a:endParaRPr lang="en-US" sz="2100" dirty="0">
              <a:solidFill>
                <a:srgbClr val="0070C0"/>
              </a:solidFill>
              <a:cs typeface="B Titr" panose="00000700000000000000" pitchFamily="2" charset="-78"/>
            </a:endParaRPr>
          </a:p>
        </p:txBody>
      </p:sp>
      <p:sp>
        <p:nvSpPr>
          <p:cNvPr id="7" name="Heptagon 6"/>
          <p:cNvSpPr/>
          <p:nvPr/>
        </p:nvSpPr>
        <p:spPr>
          <a:xfrm>
            <a:off x="6417661" y="2712851"/>
            <a:ext cx="1371600" cy="1371600"/>
          </a:xfrm>
          <a:prstGeom prst="heptag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539" tIns="190588" rIns="218539" bIns="190588" numCol="1" spcCol="1270" anchor="ctr" anchorCtr="0">
            <a:noAutofit/>
          </a:bodyPr>
          <a:lstStyle/>
          <a:p>
            <a:pPr algn="ctr" defTabSz="400050">
              <a:lnSpc>
                <a:spcPct val="90000"/>
              </a:lnSpc>
              <a:spcBef>
                <a:spcPct val="0"/>
              </a:spcBef>
              <a:spcAft>
                <a:spcPct val="35000"/>
              </a:spcAft>
            </a:pPr>
            <a:r>
              <a:rPr lang="fa-IR" sz="1200" b="1" dirty="0" smtClean="0">
                <a:solidFill>
                  <a:prstClr val="white"/>
                </a:solidFill>
                <a:cs typeface="B Nazanin" pitchFamily="2" charset="-78"/>
              </a:rPr>
              <a:t>اهداف</a:t>
            </a:r>
            <a:endParaRPr lang="en-US" sz="1200" b="1" dirty="0">
              <a:solidFill>
                <a:prstClr val="white"/>
              </a:solidFill>
              <a:cs typeface="B Nazanin" pitchFamily="2" charset="-78"/>
            </a:endParaRPr>
          </a:p>
        </p:txBody>
      </p:sp>
      <p:sp>
        <p:nvSpPr>
          <p:cNvPr id="15" name="Heptagon 14"/>
          <p:cNvSpPr/>
          <p:nvPr/>
        </p:nvSpPr>
        <p:spPr>
          <a:xfrm rot="1568166">
            <a:off x="7419182" y="3515093"/>
            <a:ext cx="1371600" cy="1371600"/>
          </a:xfrm>
          <a:prstGeom prst="heptag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1162" tIns="158268" rIns="181162" bIns="158268" numCol="1" spcCol="1270" anchor="ctr" anchorCtr="0">
            <a:noAutofit/>
          </a:bodyPr>
          <a:lstStyle/>
          <a:p>
            <a:pPr algn="ctr" defTabSz="400050" rtl="1">
              <a:lnSpc>
                <a:spcPct val="90000"/>
              </a:lnSpc>
              <a:spcBef>
                <a:spcPct val="0"/>
              </a:spcBef>
              <a:spcAft>
                <a:spcPct val="35000"/>
              </a:spcAft>
            </a:pPr>
            <a:r>
              <a:rPr lang="fa-IR" sz="1350" dirty="0">
                <a:solidFill>
                  <a:schemeClr val="bg1"/>
                </a:solidFill>
                <a:cs typeface="B Nazanin" pitchFamily="2" charset="-78"/>
              </a:rPr>
              <a:t>هوشمند سازی کل فرآیند ذخیره سازی کالا</a:t>
            </a:r>
          </a:p>
        </p:txBody>
      </p:sp>
      <p:sp>
        <p:nvSpPr>
          <p:cNvPr id="17" name="Heptagon 16"/>
          <p:cNvSpPr/>
          <p:nvPr/>
        </p:nvSpPr>
        <p:spPr>
          <a:xfrm rot="1568602">
            <a:off x="6417661" y="4022599"/>
            <a:ext cx="1371600" cy="1371600"/>
          </a:xfrm>
          <a:prstGeom prst="heptag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1162" tIns="158268" rIns="181162" bIns="158268" numCol="1" spcCol="1270" anchor="ctr" anchorCtr="0">
            <a:noAutofit/>
          </a:bodyPr>
          <a:lstStyle/>
          <a:p>
            <a:pPr algn="ctr" defTabSz="400050" rtl="1">
              <a:lnSpc>
                <a:spcPct val="90000"/>
              </a:lnSpc>
              <a:spcBef>
                <a:spcPct val="0"/>
              </a:spcBef>
              <a:spcAft>
                <a:spcPct val="35000"/>
              </a:spcAft>
            </a:pPr>
            <a:r>
              <a:rPr lang="fa-IR" sz="1600" dirty="0">
                <a:solidFill>
                  <a:schemeClr val="bg1"/>
                </a:solidFill>
                <a:cs typeface="B Nazanin" pitchFamily="2" charset="-78"/>
              </a:rPr>
              <a:t>آگاهی از میزان کالاهای وارد و خارج شده از انبار</a:t>
            </a:r>
          </a:p>
        </p:txBody>
      </p:sp>
      <p:sp>
        <p:nvSpPr>
          <p:cNvPr id="95" name="Heptagon 94"/>
          <p:cNvSpPr/>
          <p:nvPr/>
        </p:nvSpPr>
        <p:spPr>
          <a:xfrm rot="1553794">
            <a:off x="5415328" y="3534954"/>
            <a:ext cx="1371600" cy="1371600"/>
          </a:xfrm>
          <a:prstGeom prst="heptagon">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81162" tIns="158268" rIns="181162" bIns="158268" numCol="1" spcCol="1270" anchor="ctr" anchorCtr="0">
            <a:noAutofit/>
          </a:bodyPr>
          <a:lstStyle/>
          <a:p>
            <a:pPr algn="ctr" defTabSz="400050" rtl="1">
              <a:lnSpc>
                <a:spcPct val="90000"/>
              </a:lnSpc>
              <a:spcBef>
                <a:spcPct val="0"/>
              </a:spcBef>
              <a:spcAft>
                <a:spcPct val="35000"/>
              </a:spcAft>
            </a:pPr>
            <a:r>
              <a:rPr lang="fa-IR" sz="1400" dirty="0">
                <a:solidFill>
                  <a:schemeClr val="bg1"/>
                </a:solidFill>
                <a:cs typeface="B Nazanin" pitchFamily="2" charset="-78"/>
              </a:rPr>
              <a:t>آگاهی از نوع کالای وارد و خارج شده از انبارها</a:t>
            </a:r>
          </a:p>
        </p:txBody>
      </p:sp>
      <p:sp>
        <p:nvSpPr>
          <p:cNvPr id="19" name="Heptagon 18"/>
          <p:cNvSpPr/>
          <p:nvPr/>
        </p:nvSpPr>
        <p:spPr>
          <a:xfrm rot="1550550">
            <a:off x="5191367" y="2417465"/>
            <a:ext cx="1371600" cy="1371600"/>
          </a:xfrm>
          <a:prstGeom prst="heptagon">
            <a:avLst/>
          </a:prstGeom>
          <a:solidFill>
            <a:schemeClr val="accent2">
              <a:lumMod val="50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81162" tIns="158268" rIns="181162" bIns="158268" numCol="1" spcCol="1270" anchor="ctr" anchorCtr="0">
            <a:noAutofit/>
          </a:bodyPr>
          <a:lstStyle/>
          <a:p>
            <a:pPr algn="ctr" defTabSz="400050" rtl="1">
              <a:lnSpc>
                <a:spcPct val="90000"/>
              </a:lnSpc>
              <a:spcBef>
                <a:spcPct val="0"/>
              </a:spcBef>
              <a:spcAft>
                <a:spcPct val="35000"/>
              </a:spcAft>
            </a:pPr>
            <a:r>
              <a:rPr lang="fa-IR" sz="1600" dirty="0">
                <a:solidFill>
                  <a:schemeClr val="bg1"/>
                </a:solidFill>
                <a:cs typeface="B Nazanin" pitchFamily="2" charset="-78"/>
              </a:rPr>
              <a:t>ثبت مشخصات مالک کالا</a:t>
            </a:r>
          </a:p>
        </p:txBody>
      </p:sp>
      <p:sp>
        <p:nvSpPr>
          <p:cNvPr id="20" name="Heptagon 19"/>
          <p:cNvSpPr/>
          <p:nvPr/>
        </p:nvSpPr>
        <p:spPr>
          <a:xfrm rot="19960137">
            <a:off x="5811655" y="1549101"/>
            <a:ext cx="1371600" cy="1371600"/>
          </a:xfrm>
          <a:prstGeom prst="heptagon">
            <a:avLst/>
          </a:prstGeom>
          <a:solidFill>
            <a:schemeClr val="accent4">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1162" tIns="158268" rIns="181162" bIns="158268" numCol="1" spcCol="1270" anchor="ctr" anchorCtr="0">
            <a:noAutofit/>
          </a:bodyPr>
          <a:lstStyle/>
          <a:p>
            <a:pPr algn="ctr" defTabSz="400050" rtl="1">
              <a:lnSpc>
                <a:spcPct val="90000"/>
              </a:lnSpc>
              <a:spcBef>
                <a:spcPct val="0"/>
              </a:spcBef>
              <a:spcAft>
                <a:spcPct val="35000"/>
              </a:spcAft>
            </a:pPr>
            <a:r>
              <a:rPr lang="fa-IR" sz="1600" dirty="0">
                <a:solidFill>
                  <a:schemeClr val="bg1"/>
                </a:solidFill>
                <a:cs typeface="B Nazanin" pitchFamily="2" charset="-78"/>
              </a:rPr>
              <a:t>شناسایی مبادی و مقاصد حمل بار </a:t>
            </a:r>
          </a:p>
        </p:txBody>
      </p:sp>
      <p:grpSp>
        <p:nvGrpSpPr>
          <p:cNvPr id="3" name="Group 2"/>
          <p:cNvGrpSpPr/>
          <p:nvPr/>
        </p:nvGrpSpPr>
        <p:grpSpPr>
          <a:xfrm>
            <a:off x="4276077" y="3126766"/>
            <a:ext cx="857804" cy="447130"/>
            <a:chOff x="3734927" y="3279990"/>
            <a:chExt cx="1292300" cy="596173"/>
          </a:xfrm>
        </p:grpSpPr>
        <p:sp>
          <p:nvSpPr>
            <p:cNvPr id="22" name="Oval 21"/>
            <p:cNvSpPr/>
            <p:nvPr/>
          </p:nvSpPr>
          <p:spPr>
            <a:xfrm>
              <a:off x="4911433" y="3519432"/>
              <a:ext cx="115794" cy="115770"/>
            </a:xfrm>
            <a:prstGeom prst="ellipse">
              <a:avLst/>
            </a:prstGeom>
            <a:solidFill>
              <a:srgbClr val="FFFF66"/>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p:cNvSpPr/>
            <p:nvPr/>
          </p:nvSpPr>
          <p:spPr>
            <a:xfrm>
              <a:off x="4699210" y="3519432"/>
              <a:ext cx="115794" cy="115770"/>
            </a:xfrm>
            <a:prstGeom prst="ellipse">
              <a:avLst/>
            </a:prstGeom>
            <a:solidFill>
              <a:srgbClr val="FFFF66"/>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23"/>
            <p:cNvSpPr/>
            <p:nvPr/>
          </p:nvSpPr>
          <p:spPr>
            <a:xfrm>
              <a:off x="4486987" y="3519432"/>
              <a:ext cx="115794" cy="115770"/>
            </a:xfrm>
            <a:prstGeom prst="ellipse">
              <a:avLst/>
            </a:prstGeom>
            <a:solidFill>
              <a:srgbClr val="FFFF66"/>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24"/>
            <p:cNvSpPr/>
            <p:nvPr/>
          </p:nvSpPr>
          <p:spPr>
            <a:xfrm>
              <a:off x="4275168" y="3519432"/>
              <a:ext cx="115794" cy="115770"/>
            </a:xfrm>
            <a:prstGeom prst="ellipse">
              <a:avLst/>
            </a:prstGeom>
            <a:solidFill>
              <a:srgbClr val="FFFF66"/>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p:cNvSpPr/>
            <p:nvPr/>
          </p:nvSpPr>
          <p:spPr>
            <a:xfrm>
              <a:off x="4062945" y="3519432"/>
              <a:ext cx="115794" cy="115770"/>
            </a:xfrm>
            <a:prstGeom prst="ellipse">
              <a:avLst/>
            </a:prstGeom>
            <a:solidFill>
              <a:srgbClr val="FFFF66"/>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6"/>
            <p:cNvSpPr/>
            <p:nvPr/>
          </p:nvSpPr>
          <p:spPr>
            <a:xfrm>
              <a:off x="3734927" y="3461395"/>
              <a:ext cx="231589" cy="231845"/>
            </a:xfrm>
            <a:prstGeom prst="ellipse">
              <a:avLst/>
            </a:prstGeom>
            <a:solidFill>
              <a:srgbClr val="FFFF66"/>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27"/>
            <p:cNvSpPr/>
            <p:nvPr/>
          </p:nvSpPr>
          <p:spPr>
            <a:xfrm>
              <a:off x="4722611" y="3279990"/>
              <a:ext cx="115794" cy="115770"/>
            </a:xfrm>
            <a:prstGeom prst="ellipse">
              <a:avLst/>
            </a:prstGeom>
            <a:solidFill>
              <a:srgbClr val="FFFF66"/>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28"/>
            <p:cNvSpPr/>
            <p:nvPr/>
          </p:nvSpPr>
          <p:spPr>
            <a:xfrm>
              <a:off x="4722611" y="3760393"/>
              <a:ext cx="115794" cy="115770"/>
            </a:xfrm>
            <a:prstGeom prst="ellipse">
              <a:avLst/>
            </a:prstGeom>
            <a:solidFill>
              <a:srgbClr val="FFFF66"/>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29"/>
            <p:cNvSpPr/>
            <p:nvPr/>
          </p:nvSpPr>
          <p:spPr>
            <a:xfrm>
              <a:off x="4825898" y="3384214"/>
              <a:ext cx="115794" cy="115770"/>
            </a:xfrm>
            <a:prstGeom prst="ellipse">
              <a:avLst/>
            </a:prstGeom>
            <a:solidFill>
              <a:srgbClr val="FFFF66"/>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30"/>
            <p:cNvSpPr/>
            <p:nvPr/>
          </p:nvSpPr>
          <p:spPr>
            <a:xfrm>
              <a:off x="4832757" y="3657081"/>
              <a:ext cx="115794" cy="115770"/>
            </a:xfrm>
            <a:prstGeom prst="ellipse">
              <a:avLst/>
            </a:prstGeom>
            <a:solidFill>
              <a:srgbClr val="FFFF66"/>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2" name="Freeform 31"/>
          <p:cNvSpPr/>
          <p:nvPr/>
        </p:nvSpPr>
        <p:spPr>
          <a:xfrm>
            <a:off x="3303691" y="2895600"/>
            <a:ext cx="879353" cy="879447"/>
          </a:xfrm>
          <a:custGeom>
            <a:avLst/>
            <a:gdLst>
              <a:gd name="connsiteX0" fmla="*/ 0 w 1172471"/>
              <a:gd name="connsiteY0" fmla="*/ 586298 h 1172596"/>
              <a:gd name="connsiteX1" fmla="*/ 586236 w 1172471"/>
              <a:gd name="connsiteY1" fmla="*/ 0 h 1172596"/>
              <a:gd name="connsiteX2" fmla="*/ 1172472 w 1172471"/>
              <a:gd name="connsiteY2" fmla="*/ 586298 h 1172596"/>
              <a:gd name="connsiteX3" fmla="*/ 586236 w 1172471"/>
              <a:gd name="connsiteY3" fmla="*/ 1172596 h 1172596"/>
              <a:gd name="connsiteX4" fmla="*/ 0 w 1172471"/>
              <a:gd name="connsiteY4" fmla="*/ 586298 h 117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471" h="1172596">
                <a:moveTo>
                  <a:pt x="0" y="586298"/>
                </a:moveTo>
                <a:cubicBezTo>
                  <a:pt x="0" y="262495"/>
                  <a:pt x="262467" y="0"/>
                  <a:pt x="586236" y="0"/>
                </a:cubicBezTo>
                <a:cubicBezTo>
                  <a:pt x="910005" y="0"/>
                  <a:pt x="1172472" y="262495"/>
                  <a:pt x="1172472" y="586298"/>
                </a:cubicBezTo>
                <a:cubicBezTo>
                  <a:pt x="1172472" y="910101"/>
                  <a:pt x="910005" y="1172596"/>
                  <a:pt x="586236" y="1172596"/>
                </a:cubicBezTo>
                <a:cubicBezTo>
                  <a:pt x="262467" y="1172596"/>
                  <a:pt x="0" y="910101"/>
                  <a:pt x="0" y="586298"/>
                </a:cubicBezTo>
                <a:close/>
              </a:path>
            </a:pathLst>
          </a:custGeom>
          <a:solidFill>
            <a:schemeClr val="accent2">
              <a:lumMod val="50000"/>
            </a:schemeClr>
          </a:solidFill>
          <a:ln>
            <a:solidFill>
              <a:schemeClr val="tx1">
                <a:lumMod val="95000"/>
                <a:lumOff val="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18" tIns="144032" rIns="144018" bIns="144032" numCol="1" spcCol="1270" anchor="ctr" anchorCtr="0">
            <a:noAutofit/>
          </a:bodyPr>
          <a:lstStyle/>
          <a:p>
            <a:pPr algn="ctr" defTabSz="533400" rtl="1">
              <a:lnSpc>
                <a:spcPct val="90000"/>
              </a:lnSpc>
              <a:spcBef>
                <a:spcPct val="0"/>
              </a:spcBef>
              <a:spcAft>
                <a:spcPct val="35000"/>
              </a:spcAft>
            </a:pPr>
            <a:r>
              <a:rPr lang="fa-IR" sz="1200" b="1" dirty="0">
                <a:solidFill>
                  <a:prstClr val="white"/>
                </a:solidFill>
                <a:cs typeface="B Nazanin" pitchFamily="2" charset="-78"/>
              </a:rPr>
              <a:t>انبارها و مراکز نگهداری کالا</a:t>
            </a:r>
            <a:endParaRPr lang="en-US" sz="1200" b="1" dirty="0">
              <a:solidFill>
                <a:prstClr val="white"/>
              </a:solidFill>
              <a:cs typeface="B Nazanin" pitchFamily="2" charset="-78"/>
            </a:endParaRPr>
          </a:p>
        </p:txBody>
      </p:sp>
      <p:grpSp>
        <p:nvGrpSpPr>
          <p:cNvPr id="124" name="Group 123"/>
          <p:cNvGrpSpPr/>
          <p:nvPr/>
        </p:nvGrpSpPr>
        <p:grpSpPr>
          <a:xfrm rot="3434170">
            <a:off x="2714555" y="2512169"/>
            <a:ext cx="864135" cy="200601"/>
            <a:chOff x="1495969" y="3197155"/>
            <a:chExt cx="874034" cy="231845"/>
          </a:xfrm>
        </p:grpSpPr>
        <p:sp>
          <p:nvSpPr>
            <p:cNvPr id="120" name="Oval 119"/>
            <p:cNvSpPr/>
            <p:nvPr/>
          </p:nvSpPr>
          <p:spPr>
            <a:xfrm>
              <a:off x="2138414" y="3197155"/>
              <a:ext cx="231589" cy="23184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1" name="Oval 120"/>
            <p:cNvSpPr/>
            <p:nvPr/>
          </p:nvSpPr>
          <p:spPr>
            <a:xfrm>
              <a:off x="1909245" y="3255192"/>
              <a:ext cx="115794" cy="11577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2" name="Oval 121"/>
            <p:cNvSpPr/>
            <p:nvPr/>
          </p:nvSpPr>
          <p:spPr>
            <a:xfrm>
              <a:off x="1701752" y="3255192"/>
              <a:ext cx="115794" cy="11577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3" name="Oval 122"/>
            <p:cNvSpPr/>
            <p:nvPr/>
          </p:nvSpPr>
          <p:spPr>
            <a:xfrm>
              <a:off x="1495969" y="3255192"/>
              <a:ext cx="115794" cy="11577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 name="Rectangle 1"/>
          <p:cNvSpPr/>
          <p:nvPr/>
        </p:nvSpPr>
        <p:spPr>
          <a:xfrm>
            <a:off x="483325" y="685799"/>
            <a:ext cx="4087346" cy="1477328"/>
          </a:xfrm>
          <a:prstGeom prst="rect">
            <a:avLst/>
          </a:prstGeom>
          <a:solidFill>
            <a:schemeClr val="accent1">
              <a:lumMod val="20000"/>
              <a:lumOff val="80000"/>
            </a:schemeClr>
          </a:solidFill>
        </p:spPr>
        <p:txBody>
          <a:bodyPr wrap="square">
            <a:spAutoFit/>
          </a:bodyPr>
          <a:lstStyle/>
          <a:p>
            <a:pPr algn="justLow" rtl="1"/>
            <a:r>
              <a:rPr lang="fa-IR" dirty="0">
                <a:cs typeface="B Yekan" panose="00000400000000000000" pitchFamily="2" charset="-78"/>
              </a:rPr>
              <a:t>یک سامانه عملیاتی است که اطلاعات مکانی،مقدار،نوع و مالکیت کالا را مشخص کرده تا نسبت به شناسایی و نظارت بر موجودی انبارها به صورت سیستمی و هوشمند اقدام نماید</a:t>
            </a:r>
          </a:p>
        </p:txBody>
      </p:sp>
    </p:spTree>
    <p:extLst>
      <p:ext uri="{BB962C8B-B14F-4D97-AF65-F5344CB8AC3E}">
        <p14:creationId xmlns:p14="http://schemas.microsoft.com/office/powerpoint/2010/main" val="2902159245"/>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7" grpId="0" animBg="1"/>
      <p:bldP spid="95" grpId="0" animBg="1"/>
      <p:bldP spid="19" grpId="0" animBg="1"/>
      <p:bldP spid="2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hevron 9"/>
          <p:cNvSpPr/>
          <p:nvPr/>
        </p:nvSpPr>
        <p:spPr>
          <a:xfrm>
            <a:off x="4608702" y="1306076"/>
            <a:ext cx="1589014" cy="688776"/>
          </a:xfrm>
          <a:prstGeom prst="chevron">
            <a:avLst/>
          </a:prstGeom>
          <a:solidFill>
            <a:srgbClr val="19FF8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11"/>
          <p:cNvSpPr/>
          <p:nvPr/>
        </p:nvSpPr>
        <p:spPr>
          <a:xfrm>
            <a:off x="7365106" y="1310047"/>
            <a:ext cx="1589014" cy="688776"/>
          </a:xfrm>
          <a:prstGeom prst="chevron">
            <a:avLst/>
          </a:prstGeom>
          <a:solidFill>
            <a:srgbClr val="19FF8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Chevron 13"/>
          <p:cNvSpPr/>
          <p:nvPr/>
        </p:nvSpPr>
        <p:spPr>
          <a:xfrm>
            <a:off x="3236293" y="1304093"/>
            <a:ext cx="1589014" cy="688776"/>
          </a:xfrm>
          <a:prstGeom prst="chevron">
            <a:avLst/>
          </a:prstGeom>
          <a:solidFill>
            <a:srgbClr val="19FF8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Chevron 26"/>
          <p:cNvSpPr/>
          <p:nvPr/>
        </p:nvSpPr>
        <p:spPr>
          <a:xfrm>
            <a:off x="3238226" y="1304093"/>
            <a:ext cx="526569" cy="688776"/>
          </a:xfrm>
          <a:custGeom>
            <a:avLst/>
            <a:gdLst>
              <a:gd name="connsiteX0" fmla="*/ 0 w 1721941"/>
              <a:gd name="connsiteY0" fmla="*/ 0 h 688776"/>
              <a:gd name="connsiteX1" fmla="*/ 1377553 w 1721941"/>
              <a:gd name="connsiteY1" fmla="*/ 0 h 688776"/>
              <a:gd name="connsiteX2" fmla="*/ 1721941 w 1721941"/>
              <a:gd name="connsiteY2" fmla="*/ 344388 h 688776"/>
              <a:gd name="connsiteX3" fmla="*/ 1377553 w 1721941"/>
              <a:gd name="connsiteY3" fmla="*/ 688776 h 688776"/>
              <a:gd name="connsiteX4" fmla="*/ 0 w 1721941"/>
              <a:gd name="connsiteY4" fmla="*/ 688776 h 688776"/>
              <a:gd name="connsiteX5" fmla="*/ 344388 w 1721941"/>
              <a:gd name="connsiteY5" fmla="*/ 344388 h 688776"/>
              <a:gd name="connsiteX6" fmla="*/ 0 w 1721941"/>
              <a:gd name="connsiteY6" fmla="*/ 0 h 688776"/>
              <a:gd name="connsiteX0" fmla="*/ 0 w 1721941"/>
              <a:gd name="connsiteY0" fmla="*/ 0 h 688776"/>
              <a:gd name="connsiteX1" fmla="*/ 554593 w 1721941"/>
              <a:gd name="connsiteY1" fmla="*/ 7620 h 688776"/>
              <a:gd name="connsiteX2" fmla="*/ 1721941 w 1721941"/>
              <a:gd name="connsiteY2" fmla="*/ 344388 h 688776"/>
              <a:gd name="connsiteX3" fmla="*/ 1377553 w 1721941"/>
              <a:gd name="connsiteY3" fmla="*/ 688776 h 688776"/>
              <a:gd name="connsiteX4" fmla="*/ 0 w 1721941"/>
              <a:gd name="connsiteY4" fmla="*/ 688776 h 688776"/>
              <a:gd name="connsiteX5" fmla="*/ 344388 w 1721941"/>
              <a:gd name="connsiteY5" fmla="*/ 344388 h 688776"/>
              <a:gd name="connsiteX6" fmla="*/ 0 w 1721941"/>
              <a:gd name="connsiteY6" fmla="*/ 0 h 688776"/>
              <a:gd name="connsiteX0" fmla="*/ 0 w 1721941"/>
              <a:gd name="connsiteY0" fmla="*/ 0 h 688776"/>
              <a:gd name="connsiteX1" fmla="*/ 554593 w 1721941"/>
              <a:gd name="connsiteY1" fmla="*/ 7620 h 688776"/>
              <a:gd name="connsiteX2" fmla="*/ 1721941 w 1721941"/>
              <a:gd name="connsiteY2" fmla="*/ 344388 h 688776"/>
              <a:gd name="connsiteX3" fmla="*/ 585073 w 1721941"/>
              <a:gd name="connsiteY3" fmla="*/ 688776 h 688776"/>
              <a:gd name="connsiteX4" fmla="*/ 0 w 1721941"/>
              <a:gd name="connsiteY4" fmla="*/ 688776 h 688776"/>
              <a:gd name="connsiteX5" fmla="*/ 344388 w 1721941"/>
              <a:gd name="connsiteY5" fmla="*/ 344388 h 688776"/>
              <a:gd name="connsiteX6" fmla="*/ 0 w 1721941"/>
              <a:gd name="connsiteY6" fmla="*/ 0 h 688776"/>
              <a:gd name="connsiteX0" fmla="*/ 0 w 585073"/>
              <a:gd name="connsiteY0" fmla="*/ 0 h 688776"/>
              <a:gd name="connsiteX1" fmla="*/ 554593 w 585073"/>
              <a:gd name="connsiteY1" fmla="*/ 7620 h 688776"/>
              <a:gd name="connsiteX2" fmla="*/ 550366 w 585073"/>
              <a:gd name="connsiteY2" fmla="*/ 365819 h 688776"/>
              <a:gd name="connsiteX3" fmla="*/ 585073 w 585073"/>
              <a:gd name="connsiteY3" fmla="*/ 688776 h 688776"/>
              <a:gd name="connsiteX4" fmla="*/ 0 w 585073"/>
              <a:gd name="connsiteY4" fmla="*/ 688776 h 688776"/>
              <a:gd name="connsiteX5" fmla="*/ 344388 w 585073"/>
              <a:gd name="connsiteY5" fmla="*/ 344388 h 688776"/>
              <a:gd name="connsiteX6" fmla="*/ 0 w 585073"/>
              <a:gd name="connsiteY6" fmla="*/ 0 h 688776"/>
              <a:gd name="connsiteX0" fmla="*/ 0 w 554593"/>
              <a:gd name="connsiteY0" fmla="*/ 0 h 688776"/>
              <a:gd name="connsiteX1" fmla="*/ 554593 w 554593"/>
              <a:gd name="connsiteY1" fmla="*/ 7620 h 688776"/>
              <a:gd name="connsiteX2" fmla="*/ 550366 w 554593"/>
              <a:gd name="connsiteY2" fmla="*/ 365819 h 688776"/>
              <a:gd name="connsiteX3" fmla="*/ 549354 w 554593"/>
              <a:gd name="connsiteY3" fmla="*/ 684013 h 688776"/>
              <a:gd name="connsiteX4" fmla="*/ 0 w 554593"/>
              <a:gd name="connsiteY4" fmla="*/ 688776 h 688776"/>
              <a:gd name="connsiteX5" fmla="*/ 344388 w 554593"/>
              <a:gd name="connsiteY5" fmla="*/ 344388 h 688776"/>
              <a:gd name="connsiteX6" fmla="*/ 0 w 554593"/>
              <a:gd name="connsiteY6" fmla="*/ 0 h 688776"/>
              <a:gd name="connsiteX0" fmla="*/ 0 w 550366"/>
              <a:gd name="connsiteY0" fmla="*/ 0 h 688776"/>
              <a:gd name="connsiteX1" fmla="*/ 437118 w 550366"/>
              <a:gd name="connsiteY1" fmla="*/ 4445 h 688776"/>
              <a:gd name="connsiteX2" fmla="*/ 550366 w 550366"/>
              <a:gd name="connsiteY2" fmla="*/ 365819 h 688776"/>
              <a:gd name="connsiteX3" fmla="*/ 549354 w 550366"/>
              <a:gd name="connsiteY3" fmla="*/ 684013 h 688776"/>
              <a:gd name="connsiteX4" fmla="*/ 0 w 550366"/>
              <a:gd name="connsiteY4" fmla="*/ 688776 h 688776"/>
              <a:gd name="connsiteX5" fmla="*/ 344388 w 550366"/>
              <a:gd name="connsiteY5" fmla="*/ 344388 h 688776"/>
              <a:gd name="connsiteX6" fmla="*/ 0 w 550366"/>
              <a:gd name="connsiteY6" fmla="*/ 0 h 688776"/>
              <a:gd name="connsiteX0" fmla="*/ 0 w 549354"/>
              <a:gd name="connsiteY0" fmla="*/ 0 h 688776"/>
              <a:gd name="connsiteX1" fmla="*/ 437118 w 549354"/>
              <a:gd name="connsiteY1" fmla="*/ 4445 h 688776"/>
              <a:gd name="connsiteX2" fmla="*/ 442416 w 549354"/>
              <a:gd name="connsiteY2" fmla="*/ 353119 h 688776"/>
              <a:gd name="connsiteX3" fmla="*/ 549354 w 549354"/>
              <a:gd name="connsiteY3" fmla="*/ 684013 h 688776"/>
              <a:gd name="connsiteX4" fmla="*/ 0 w 549354"/>
              <a:gd name="connsiteY4" fmla="*/ 688776 h 688776"/>
              <a:gd name="connsiteX5" fmla="*/ 344388 w 549354"/>
              <a:gd name="connsiteY5" fmla="*/ 344388 h 688776"/>
              <a:gd name="connsiteX6" fmla="*/ 0 w 549354"/>
              <a:gd name="connsiteY6" fmla="*/ 0 h 688776"/>
              <a:gd name="connsiteX0" fmla="*/ 0 w 444606"/>
              <a:gd name="connsiteY0" fmla="*/ 0 h 688776"/>
              <a:gd name="connsiteX1" fmla="*/ 437118 w 444606"/>
              <a:gd name="connsiteY1" fmla="*/ 4445 h 688776"/>
              <a:gd name="connsiteX2" fmla="*/ 442416 w 444606"/>
              <a:gd name="connsiteY2" fmla="*/ 353119 h 688776"/>
              <a:gd name="connsiteX3" fmla="*/ 444579 w 444606"/>
              <a:gd name="connsiteY3" fmla="*/ 687188 h 688776"/>
              <a:gd name="connsiteX4" fmla="*/ 0 w 444606"/>
              <a:gd name="connsiteY4" fmla="*/ 688776 h 688776"/>
              <a:gd name="connsiteX5" fmla="*/ 344388 w 444606"/>
              <a:gd name="connsiteY5" fmla="*/ 344388 h 688776"/>
              <a:gd name="connsiteX6" fmla="*/ 0 w 444606"/>
              <a:gd name="connsiteY6" fmla="*/ 0 h 688776"/>
              <a:gd name="connsiteX0" fmla="*/ 0 w 444606"/>
              <a:gd name="connsiteY0" fmla="*/ 0 h 688776"/>
              <a:gd name="connsiteX1" fmla="*/ 437118 w 444606"/>
              <a:gd name="connsiteY1" fmla="*/ 4445 h 688776"/>
              <a:gd name="connsiteX2" fmla="*/ 442416 w 444606"/>
              <a:gd name="connsiteY2" fmla="*/ 353119 h 688776"/>
              <a:gd name="connsiteX3" fmla="*/ 444579 w 444606"/>
              <a:gd name="connsiteY3" fmla="*/ 682426 h 688776"/>
              <a:gd name="connsiteX4" fmla="*/ 0 w 444606"/>
              <a:gd name="connsiteY4" fmla="*/ 688776 h 688776"/>
              <a:gd name="connsiteX5" fmla="*/ 344388 w 444606"/>
              <a:gd name="connsiteY5" fmla="*/ 344388 h 688776"/>
              <a:gd name="connsiteX6" fmla="*/ 0 w 444606"/>
              <a:gd name="connsiteY6" fmla="*/ 0 h 688776"/>
              <a:gd name="connsiteX0" fmla="*/ 0 w 444606"/>
              <a:gd name="connsiteY0" fmla="*/ 0 h 688776"/>
              <a:gd name="connsiteX1" fmla="*/ 439698 w 444606"/>
              <a:gd name="connsiteY1" fmla="*/ 6826 h 688776"/>
              <a:gd name="connsiteX2" fmla="*/ 442416 w 444606"/>
              <a:gd name="connsiteY2" fmla="*/ 353119 h 688776"/>
              <a:gd name="connsiteX3" fmla="*/ 444579 w 444606"/>
              <a:gd name="connsiteY3" fmla="*/ 682426 h 688776"/>
              <a:gd name="connsiteX4" fmla="*/ 0 w 444606"/>
              <a:gd name="connsiteY4" fmla="*/ 688776 h 688776"/>
              <a:gd name="connsiteX5" fmla="*/ 344388 w 444606"/>
              <a:gd name="connsiteY5" fmla="*/ 344388 h 688776"/>
              <a:gd name="connsiteX6" fmla="*/ 0 w 444606"/>
              <a:gd name="connsiteY6" fmla="*/ 0 h 688776"/>
              <a:gd name="connsiteX0" fmla="*/ 0 w 444606"/>
              <a:gd name="connsiteY0" fmla="*/ 0 h 688776"/>
              <a:gd name="connsiteX1" fmla="*/ 439698 w 444606"/>
              <a:gd name="connsiteY1" fmla="*/ 6826 h 688776"/>
              <a:gd name="connsiteX2" fmla="*/ 442416 w 444606"/>
              <a:gd name="connsiteY2" fmla="*/ 353119 h 688776"/>
              <a:gd name="connsiteX3" fmla="*/ 444579 w 444606"/>
              <a:gd name="connsiteY3" fmla="*/ 682426 h 688776"/>
              <a:gd name="connsiteX4" fmla="*/ 0 w 444606"/>
              <a:gd name="connsiteY4" fmla="*/ 688776 h 688776"/>
              <a:gd name="connsiteX5" fmla="*/ 301495 w 444606"/>
              <a:gd name="connsiteY5" fmla="*/ 347563 h 688776"/>
              <a:gd name="connsiteX6" fmla="*/ 0 w 444606"/>
              <a:gd name="connsiteY6" fmla="*/ 0 h 68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06" h="688776">
                <a:moveTo>
                  <a:pt x="0" y="0"/>
                </a:moveTo>
                <a:lnTo>
                  <a:pt x="439698" y="6826"/>
                </a:lnTo>
                <a:lnTo>
                  <a:pt x="442416" y="353119"/>
                </a:lnTo>
                <a:cubicBezTo>
                  <a:pt x="442079" y="459184"/>
                  <a:pt x="444916" y="576361"/>
                  <a:pt x="444579" y="682426"/>
                </a:cubicBezTo>
                <a:lnTo>
                  <a:pt x="0" y="688776"/>
                </a:lnTo>
                <a:lnTo>
                  <a:pt x="301495" y="347563"/>
                </a:lnTo>
                <a:lnTo>
                  <a:pt x="0" y="0"/>
                </a:lnTo>
                <a:close/>
              </a:path>
            </a:pathLst>
          </a:custGeom>
          <a:solidFill>
            <a:srgbClr val="00B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hevron 17"/>
          <p:cNvSpPr/>
          <p:nvPr/>
        </p:nvSpPr>
        <p:spPr>
          <a:xfrm>
            <a:off x="136798" y="1304093"/>
            <a:ext cx="1589014" cy="688776"/>
          </a:xfrm>
          <a:prstGeom prst="chevron">
            <a:avLst/>
          </a:prstGeom>
          <a:solidFill>
            <a:srgbClr val="19FF8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hevron 20"/>
          <p:cNvSpPr/>
          <p:nvPr/>
        </p:nvSpPr>
        <p:spPr>
          <a:xfrm>
            <a:off x="138732" y="1304093"/>
            <a:ext cx="1450550" cy="688776"/>
          </a:xfrm>
          <a:custGeom>
            <a:avLst/>
            <a:gdLst>
              <a:gd name="connsiteX0" fmla="*/ 0 w 1721941"/>
              <a:gd name="connsiteY0" fmla="*/ 0 h 688776"/>
              <a:gd name="connsiteX1" fmla="*/ 1377553 w 1721941"/>
              <a:gd name="connsiteY1" fmla="*/ 0 h 688776"/>
              <a:gd name="connsiteX2" fmla="*/ 1721941 w 1721941"/>
              <a:gd name="connsiteY2" fmla="*/ 344388 h 688776"/>
              <a:gd name="connsiteX3" fmla="*/ 1377553 w 1721941"/>
              <a:gd name="connsiteY3" fmla="*/ 688776 h 688776"/>
              <a:gd name="connsiteX4" fmla="*/ 0 w 1721941"/>
              <a:gd name="connsiteY4" fmla="*/ 688776 h 688776"/>
              <a:gd name="connsiteX5" fmla="*/ 344388 w 1721941"/>
              <a:gd name="connsiteY5" fmla="*/ 344388 h 688776"/>
              <a:gd name="connsiteX6" fmla="*/ 0 w 1721941"/>
              <a:gd name="connsiteY6" fmla="*/ 0 h 688776"/>
              <a:gd name="connsiteX0" fmla="*/ 0 w 1721941"/>
              <a:gd name="connsiteY0" fmla="*/ 0 h 688776"/>
              <a:gd name="connsiteX1" fmla="*/ 1377553 w 1721941"/>
              <a:gd name="connsiteY1" fmla="*/ 0 h 688776"/>
              <a:gd name="connsiteX2" fmla="*/ 1655861 w 1721941"/>
              <a:gd name="connsiteY2" fmla="*/ 282476 h 688776"/>
              <a:gd name="connsiteX3" fmla="*/ 1721941 w 1721941"/>
              <a:gd name="connsiteY3" fmla="*/ 344388 h 688776"/>
              <a:gd name="connsiteX4" fmla="*/ 1377553 w 1721941"/>
              <a:gd name="connsiteY4" fmla="*/ 688776 h 688776"/>
              <a:gd name="connsiteX5" fmla="*/ 0 w 1721941"/>
              <a:gd name="connsiteY5" fmla="*/ 688776 h 688776"/>
              <a:gd name="connsiteX6" fmla="*/ 344388 w 1721941"/>
              <a:gd name="connsiteY6" fmla="*/ 344388 h 688776"/>
              <a:gd name="connsiteX7" fmla="*/ 0 w 1721941"/>
              <a:gd name="connsiteY7" fmla="*/ 0 h 688776"/>
              <a:gd name="connsiteX0" fmla="*/ 0 w 1721941"/>
              <a:gd name="connsiteY0" fmla="*/ 0 h 688776"/>
              <a:gd name="connsiteX1" fmla="*/ 1377553 w 1721941"/>
              <a:gd name="connsiteY1" fmla="*/ 0 h 688776"/>
              <a:gd name="connsiteX2" fmla="*/ 1655861 w 1721941"/>
              <a:gd name="connsiteY2" fmla="*/ 282476 h 688776"/>
              <a:gd name="connsiteX3" fmla="*/ 1721941 w 1721941"/>
              <a:gd name="connsiteY3" fmla="*/ 344388 h 688776"/>
              <a:gd name="connsiteX4" fmla="*/ 1617761 w 1721941"/>
              <a:gd name="connsiteY4" fmla="*/ 446782 h 688776"/>
              <a:gd name="connsiteX5" fmla="*/ 1377553 w 1721941"/>
              <a:gd name="connsiteY5" fmla="*/ 688776 h 688776"/>
              <a:gd name="connsiteX6" fmla="*/ 0 w 1721941"/>
              <a:gd name="connsiteY6" fmla="*/ 688776 h 688776"/>
              <a:gd name="connsiteX7" fmla="*/ 344388 w 1721941"/>
              <a:gd name="connsiteY7" fmla="*/ 344388 h 688776"/>
              <a:gd name="connsiteX8" fmla="*/ 0 w 1721941"/>
              <a:gd name="connsiteY8" fmla="*/ 0 h 688776"/>
              <a:gd name="connsiteX0" fmla="*/ 0 w 1721941"/>
              <a:gd name="connsiteY0" fmla="*/ 0 h 688776"/>
              <a:gd name="connsiteX1" fmla="*/ 1377553 w 1721941"/>
              <a:gd name="connsiteY1" fmla="*/ 0 h 688776"/>
              <a:gd name="connsiteX2" fmla="*/ 1655861 w 1721941"/>
              <a:gd name="connsiteY2" fmla="*/ 282476 h 688776"/>
              <a:gd name="connsiteX3" fmla="*/ 1721941 w 1721941"/>
              <a:gd name="connsiteY3" fmla="*/ 344388 h 688776"/>
              <a:gd name="connsiteX4" fmla="*/ 1574899 w 1721941"/>
              <a:gd name="connsiteY4" fmla="*/ 489645 h 688776"/>
              <a:gd name="connsiteX5" fmla="*/ 1377553 w 1721941"/>
              <a:gd name="connsiteY5" fmla="*/ 688776 h 688776"/>
              <a:gd name="connsiteX6" fmla="*/ 0 w 1721941"/>
              <a:gd name="connsiteY6" fmla="*/ 688776 h 688776"/>
              <a:gd name="connsiteX7" fmla="*/ 344388 w 1721941"/>
              <a:gd name="connsiteY7" fmla="*/ 344388 h 688776"/>
              <a:gd name="connsiteX8" fmla="*/ 0 w 1721941"/>
              <a:gd name="connsiteY8" fmla="*/ 0 h 688776"/>
              <a:gd name="connsiteX0" fmla="*/ 0 w 1721941"/>
              <a:gd name="connsiteY0" fmla="*/ 0 h 688776"/>
              <a:gd name="connsiteX1" fmla="*/ 1377553 w 1721941"/>
              <a:gd name="connsiteY1" fmla="*/ 0 h 688776"/>
              <a:gd name="connsiteX2" fmla="*/ 1582042 w 1721941"/>
              <a:gd name="connsiteY2" fmla="*/ 208658 h 688776"/>
              <a:gd name="connsiteX3" fmla="*/ 1721941 w 1721941"/>
              <a:gd name="connsiteY3" fmla="*/ 344388 h 688776"/>
              <a:gd name="connsiteX4" fmla="*/ 1574899 w 1721941"/>
              <a:gd name="connsiteY4" fmla="*/ 489645 h 688776"/>
              <a:gd name="connsiteX5" fmla="*/ 1377553 w 1721941"/>
              <a:gd name="connsiteY5" fmla="*/ 688776 h 688776"/>
              <a:gd name="connsiteX6" fmla="*/ 0 w 1721941"/>
              <a:gd name="connsiteY6" fmla="*/ 688776 h 688776"/>
              <a:gd name="connsiteX7" fmla="*/ 344388 w 1721941"/>
              <a:gd name="connsiteY7" fmla="*/ 344388 h 688776"/>
              <a:gd name="connsiteX8" fmla="*/ 0 w 1721941"/>
              <a:gd name="connsiteY8" fmla="*/ 0 h 688776"/>
              <a:gd name="connsiteX0" fmla="*/ 0 w 1582042"/>
              <a:gd name="connsiteY0" fmla="*/ 0 h 688776"/>
              <a:gd name="connsiteX1" fmla="*/ 1377553 w 1582042"/>
              <a:gd name="connsiteY1" fmla="*/ 0 h 688776"/>
              <a:gd name="connsiteX2" fmla="*/ 1582042 w 1582042"/>
              <a:gd name="connsiteY2" fmla="*/ 208658 h 688776"/>
              <a:gd name="connsiteX3" fmla="*/ 1579066 w 1582042"/>
              <a:gd name="connsiteY3" fmla="*/ 334863 h 688776"/>
              <a:gd name="connsiteX4" fmla="*/ 1574899 w 1582042"/>
              <a:gd name="connsiteY4" fmla="*/ 489645 h 688776"/>
              <a:gd name="connsiteX5" fmla="*/ 1377553 w 1582042"/>
              <a:gd name="connsiteY5" fmla="*/ 688776 h 688776"/>
              <a:gd name="connsiteX6" fmla="*/ 0 w 1582042"/>
              <a:gd name="connsiteY6" fmla="*/ 688776 h 688776"/>
              <a:gd name="connsiteX7" fmla="*/ 344388 w 1582042"/>
              <a:gd name="connsiteY7" fmla="*/ 344388 h 688776"/>
              <a:gd name="connsiteX8" fmla="*/ 0 w 1582042"/>
              <a:gd name="connsiteY8" fmla="*/ 0 h 688776"/>
              <a:gd name="connsiteX0" fmla="*/ 0 w 1579066"/>
              <a:gd name="connsiteY0" fmla="*/ 0 h 688776"/>
              <a:gd name="connsiteX1" fmla="*/ 1377553 w 1579066"/>
              <a:gd name="connsiteY1" fmla="*/ 0 h 688776"/>
              <a:gd name="connsiteX2" fmla="*/ 1576881 w 1579066"/>
              <a:gd name="connsiteY2" fmla="*/ 218183 h 688776"/>
              <a:gd name="connsiteX3" fmla="*/ 1579066 w 1579066"/>
              <a:gd name="connsiteY3" fmla="*/ 334863 h 688776"/>
              <a:gd name="connsiteX4" fmla="*/ 1574899 w 1579066"/>
              <a:gd name="connsiteY4" fmla="*/ 489645 h 688776"/>
              <a:gd name="connsiteX5" fmla="*/ 1377553 w 1579066"/>
              <a:gd name="connsiteY5" fmla="*/ 688776 h 688776"/>
              <a:gd name="connsiteX6" fmla="*/ 0 w 1579066"/>
              <a:gd name="connsiteY6" fmla="*/ 688776 h 688776"/>
              <a:gd name="connsiteX7" fmla="*/ 344388 w 1579066"/>
              <a:gd name="connsiteY7" fmla="*/ 344388 h 688776"/>
              <a:gd name="connsiteX8" fmla="*/ 0 w 1579066"/>
              <a:gd name="connsiteY8" fmla="*/ 0 h 688776"/>
              <a:gd name="connsiteX0" fmla="*/ 0 w 1579066"/>
              <a:gd name="connsiteY0" fmla="*/ 0 h 688776"/>
              <a:gd name="connsiteX1" fmla="*/ 1377553 w 1579066"/>
              <a:gd name="connsiteY1" fmla="*/ 0 h 688776"/>
              <a:gd name="connsiteX2" fmla="*/ 1576881 w 1579066"/>
              <a:gd name="connsiteY2" fmla="*/ 218183 h 688776"/>
              <a:gd name="connsiteX3" fmla="*/ 1579066 w 1579066"/>
              <a:gd name="connsiteY3" fmla="*/ 334863 h 688776"/>
              <a:gd name="connsiteX4" fmla="*/ 1569739 w 1579066"/>
              <a:gd name="connsiteY4" fmla="*/ 480120 h 688776"/>
              <a:gd name="connsiteX5" fmla="*/ 1377553 w 1579066"/>
              <a:gd name="connsiteY5" fmla="*/ 688776 h 688776"/>
              <a:gd name="connsiteX6" fmla="*/ 0 w 1579066"/>
              <a:gd name="connsiteY6" fmla="*/ 688776 h 688776"/>
              <a:gd name="connsiteX7" fmla="*/ 344388 w 1579066"/>
              <a:gd name="connsiteY7" fmla="*/ 344388 h 688776"/>
              <a:gd name="connsiteX8" fmla="*/ 0 w 1579066"/>
              <a:gd name="connsiteY8" fmla="*/ 0 h 688776"/>
              <a:gd name="connsiteX0" fmla="*/ 0 w 1576934"/>
              <a:gd name="connsiteY0" fmla="*/ 0 h 688776"/>
              <a:gd name="connsiteX1" fmla="*/ 1377553 w 1576934"/>
              <a:gd name="connsiteY1" fmla="*/ 0 h 688776"/>
              <a:gd name="connsiteX2" fmla="*/ 1576881 w 1576934"/>
              <a:gd name="connsiteY2" fmla="*/ 218183 h 688776"/>
              <a:gd name="connsiteX3" fmla="*/ 1571324 w 1576934"/>
              <a:gd name="connsiteY3" fmla="*/ 334863 h 688776"/>
              <a:gd name="connsiteX4" fmla="*/ 1569739 w 1576934"/>
              <a:gd name="connsiteY4" fmla="*/ 480120 h 688776"/>
              <a:gd name="connsiteX5" fmla="*/ 1377553 w 1576934"/>
              <a:gd name="connsiteY5" fmla="*/ 688776 h 688776"/>
              <a:gd name="connsiteX6" fmla="*/ 0 w 1576934"/>
              <a:gd name="connsiteY6" fmla="*/ 688776 h 688776"/>
              <a:gd name="connsiteX7" fmla="*/ 344388 w 1576934"/>
              <a:gd name="connsiteY7" fmla="*/ 344388 h 688776"/>
              <a:gd name="connsiteX8" fmla="*/ 0 w 1576934"/>
              <a:gd name="connsiteY8" fmla="*/ 0 h 688776"/>
              <a:gd name="connsiteX0" fmla="*/ 0 w 1571893"/>
              <a:gd name="connsiteY0" fmla="*/ 0 h 688776"/>
              <a:gd name="connsiteX1" fmla="*/ 1377553 w 1571893"/>
              <a:gd name="connsiteY1" fmla="*/ 0 h 688776"/>
              <a:gd name="connsiteX2" fmla="*/ 1571721 w 1571893"/>
              <a:gd name="connsiteY2" fmla="*/ 215802 h 688776"/>
              <a:gd name="connsiteX3" fmla="*/ 1571324 w 1571893"/>
              <a:gd name="connsiteY3" fmla="*/ 334863 h 688776"/>
              <a:gd name="connsiteX4" fmla="*/ 1569739 w 1571893"/>
              <a:gd name="connsiteY4" fmla="*/ 480120 h 688776"/>
              <a:gd name="connsiteX5" fmla="*/ 1377553 w 1571893"/>
              <a:gd name="connsiteY5" fmla="*/ 688776 h 688776"/>
              <a:gd name="connsiteX6" fmla="*/ 0 w 1571893"/>
              <a:gd name="connsiteY6" fmla="*/ 688776 h 688776"/>
              <a:gd name="connsiteX7" fmla="*/ 344388 w 1571893"/>
              <a:gd name="connsiteY7" fmla="*/ 344388 h 688776"/>
              <a:gd name="connsiteX8" fmla="*/ 0 w 1571893"/>
              <a:gd name="connsiteY8" fmla="*/ 0 h 68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93" h="688776">
                <a:moveTo>
                  <a:pt x="0" y="0"/>
                </a:moveTo>
                <a:lnTo>
                  <a:pt x="1377553" y="0"/>
                </a:lnTo>
                <a:lnTo>
                  <a:pt x="1571721" y="215802"/>
                </a:lnTo>
                <a:cubicBezTo>
                  <a:pt x="1572449" y="254695"/>
                  <a:pt x="1570596" y="295970"/>
                  <a:pt x="1571324" y="334863"/>
                </a:cubicBezTo>
                <a:cubicBezTo>
                  <a:pt x="1570796" y="383282"/>
                  <a:pt x="1570267" y="431701"/>
                  <a:pt x="1569739" y="480120"/>
                </a:cubicBezTo>
                <a:lnTo>
                  <a:pt x="1377553" y="688776"/>
                </a:lnTo>
                <a:lnTo>
                  <a:pt x="0" y="688776"/>
                </a:lnTo>
                <a:lnTo>
                  <a:pt x="344388" y="344388"/>
                </a:lnTo>
                <a:lnTo>
                  <a:pt x="0" y="0"/>
                </a:lnTo>
                <a:close/>
              </a:path>
            </a:pathLst>
          </a:custGeom>
          <a:solidFill>
            <a:srgbClr val="00B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hevron 15"/>
          <p:cNvSpPr/>
          <p:nvPr/>
        </p:nvSpPr>
        <p:spPr>
          <a:xfrm>
            <a:off x="1686546" y="1304093"/>
            <a:ext cx="1589014" cy="688776"/>
          </a:xfrm>
          <a:prstGeom prst="chevron">
            <a:avLst/>
          </a:prstGeom>
          <a:solidFill>
            <a:srgbClr val="19FF8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Chevron 35"/>
          <p:cNvSpPr/>
          <p:nvPr/>
        </p:nvSpPr>
        <p:spPr>
          <a:xfrm>
            <a:off x="1704107" y="1311236"/>
            <a:ext cx="823263" cy="676869"/>
          </a:xfrm>
          <a:custGeom>
            <a:avLst/>
            <a:gdLst>
              <a:gd name="connsiteX0" fmla="*/ 0 w 1721941"/>
              <a:gd name="connsiteY0" fmla="*/ 0 h 688776"/>
              <a:gd name="connsiteX1" fmla="*/ 1377553 w 1721941"/>
              <a:gd name="connsiteY1" fmla="*/ 0 h 688776"/>
              <a:gd name="connsiteX2" fmla="*/ 1721941 w 1721941"/>
              <a:gd name="connsiteY2" fmla="*/ 344388 h 688776"/>
              <a:gd name="connsiteX3" fmla="*/ 1377553 w 1721941"/>
              <a:gd name="connsiteY3" fmla="*/ 688776 h 688776"/>
              <a:gd name="connsiteX4" fmla="*/ 0 w 1721941"/>
              <a:gd name="connsiteY4" fmla="*/ 688776 h 688776"/>
              <a:gd name="connsiteX5" fmla="*/ 344388 w 1721941"/>
              <a:gd name="connsiteY5" fmla="*/ 344388 h 688776"/>
              <a:gd name="connsiteX6" fmla="*/ 0 w 1721941"/>
              <a:gd name="connsiteY6" fmla="*/ 0 h 688776"/>
              <a:gd name="connsiteX0" fmla="*/ 0 w 1398091"/>
              <a:gd name="connsiteY0" fmla="*/ 0 h 688776"/>
              <a:gd name="connsiteX1" fmla="*/ 1377553 w 1398091"/>
              <a:gd name="connsiteY1" fmla="*/ 0 h 688776"/>
              <a:gd name="connsiteX2" fmla="*/ 1398091 w 1398091"/>
              <a:gd name="connsiteY2" fmla="*/ 353913 h 688776"/>
              <a:gd name="connsiteX3" fmla="*/ 1377553 w 1398091"/>
              <a:gd name="connsiteY3" fmla="*/ 688776 h 688776"/>
              <a:gd name="connsiteX4" fmla="*/ 0 w 1398091"/>
              <a:gd name="connsiteY4" fmla="*/ 688776 h 688776"/>
              <a:gd name="connsiteX5" fmla="*/ 344388 w 1398091"/>
              <a:gd name="connsiteY5" fmla="*/ 344388 h 688776"/>
              <a:gd name="connsiteX6" fmla="*/ 0 w 1398091"/>
              <a:gd name="connsiteY6" fmla="*/ 0 h 688776"/>
              <a:gd name="connsiteX0" fmla="*/ 0 w 1377553"/>
              <a:gd name="connsiteY0" fmla="*/ 0 h 688776"/>
              <a:gd name="connsiteX1" fmla="*/ 1377553 w 1377553"/>
              <a:gd name="connsiteY1" fmla="*/ 0 h 688776"/>
              <a:gd name="connsiteX2" fmla="*/ 1376660 w 1377553"/>
              <a:gd name="connsiteY2" fmla="*/ 353913 h 688776"/>
              <a:gd name="connsiteX3" fmla="*/ 1377553 w 1377553"/>
              <a:gd name="connsiteY3" fmla="*/ 688776 h 688776"/>
              <a:gd name="connsiteX4" fmla="*/ 0 w 1377553"/>
              <a:gd name="connsiteY4" fmla="*/ 688776 h 688776"/>
              <a:gd name="connsiteX5" fmla="*/ 344388 w 1377553"/>
              <a:gd name="connsiteY5" fmla="*/ 344388 h 688776"/>
              <a:gd name="connsiteX6" fmla="*/ 0 w 1377553"/>
              <a:gd name="connsiteY6" fmla="*/ 0 h 688776"/>
              <a:gd name="connsiteX0" fmla="*/ 0 w 1377553"/>
              <a:gd name="connsiteY0" fmla="*/ 0 h 688776"/>
              <a:gd name="connsiteX1" fmla="*/ 1377553 w 1377553"/>
              <a:gd name="connsiteY1" fmla="*/ 0 h 688776"/>
              <a:gd name="connsiteX2" fmla="*/ 1376660 w 1377553"/>
              <a:gd name="connsiteY2" fmla="*/ 353913 h 688776"/>
              <a:gd name="connsiteX3" fmla="*/ 1377553 w 1377553"/>
              <a:gd name="connsiteY3" fmla="*/ 688776 h 688776"/>
              <a:gd name="connsiteX4" fmla="*/ 0 w 1377553"/>
              <a:gd name="connsiteY4" fmla="*/ 688776 h 688776"/>
              <a:gd name="connsiteX5" fmla="*/ 532236 w 1377553"/>
              <a:gd name="connsiteY5" fmla="*/ 358676 h 688776"/>
              <a:gd name="connsiteX6" fmla="*/ 0 w 1377553"/>
              <a:gd name="connsiteY6" fmla="*/ 0 h 688776"/>
              <a:gd name="connsiteX0" fmla="*/ 0 w 1377553"/>
              <a:gd name="connsiteY0" fmla="*/ 0 h 688776"/>
              <a:gd name="connsiteX1" fmla="*/ 1377553 w 1377553"/>
              <a:gd name="connsiteY1" fmla="*/ 0 h 688776"/>
              <a:gd name="connsiteX2" fmla="*/ 1376660 w 1377553"/>
              <a:gd name="connsiteY2" fmla="*/ 353913 h 688776"/>
              <a:gd name="connsiteX3" fmla="*/ 1377553 w 1377553"/>
              <a:gd name="connsiteY3" fmla="*/ 688776 h 688776"/>
              <a:gd name="connsiteX4" fmla="*/ 0 w 1377553"/>
              <a:gd name="connsiteY4" fmla="*/ 688776 h 688776"/>
              <a:gd name="connsiteX5" fmla="*/ 614420 w 1377553"/>
              <a:gd name="connsiteY5" fmla="*/ 361057 h 688776"/>
              <a:gd name="connsiteX6" fmla="*/ 0 w 1377553"/>
              <a:gd name="connsiteY6" fmla="*/ 0 h 688776"/>
              <a:gd name="connsiteX0" fmla="*/ 0 w 1377553"/>
              <a:gd name="connsiteY0" fmla="*/ 0 h 688776"/>
              <a:gd name="connsiteX1" fmla="*/ 1377553 w 1377553"/>
              <a:gd name="connsiteY1" fmla="*/ 0 h 688776"/>
              <a:gd name="connsiteX2" fmla="*/ 1376660 w 1377553"/>
              <a:gd name="connsiteY2" fmla="*/ 353913 h 688776"/>
              <a:gd name="connsiteX3" fmla="*/ 1377553 w 1377553"/>
              <a:gd name="connsiteY3" fmla="*/ 688776 h 688776"/>
              <a:gd name="connsiteX4" fmla="*/ 0 w 1377553"/>
              <a:gd name="connsiteY4" fmla="*/ 688776 h 688776"/>
              <a:gd name="connsiteX5" fmla="*/ 727911 w 1377553"/>
              <a:gd name="connsiteY5" fmla="*/ 361057 h 688776"/>
              <a:gd name="connsiteX6" fmla="*/ 0 w 1377553"/>
              <a:gd name="connsiteY6" fmla="*/ 0 h 688776"/>
              <a:gd name="connsiteX0" fmla="*/ 0 w 1377553"/>
              <a:gd name="connsiteY0" fmla="*/ 0 h 688776"/>
              <a:gd name="connsiteX1" fmla="*/ 1377553 w 1377553"/>
              <a:gd name="connsiteY1" fmla="*/ 0 h 688776"/>
              <a:gd name="connsiteX2" fmla="*/ 1376660 w 1377553"/>
              <a:gd name="connsiteY2" fmla="*/ 353913 h 688776"/>
              <a:gd name="connsiteX3" fmla="*/ 1377553 w 1377553"/>
              <a:gd name="connsiteY3" fmla="*/ 688776 h 688776"/>
              <a:gd name="connsiteX4" fmla="*/ 0 w 1377553"/>
              <a:gd name="connsiteY4" fmla="*/ 688776 h 688776"/>
              <a:gd name="connsiteX5" fmla="*/ 633987 w 1377553"/>
              <a:gd name="connsiteY5" fmla="*/ 346769 h 688776"/>
              <a:gd name="connsiteX6" fmla="*/ 0 w 1377553"/>
              <a:gd name="connsiteY6" fmla="*/ 0 h 688776"/>
              <a:gd name="connsiteX0" fmla="*/ 187848 w 1377553"/>
              <a:gd name="connsiteY0" fmla="*/ 19050 h 688776"/>
              <a:gd name="connsiteX1" fmla="*/ 1377553 w 1377553"/>
              <a:gd name="connsiteY1" fmla="*/ 0 h 688776"/>
              <a:gd name="connsiteX2" fmla="*/ 1376660 w 1377553"/>
              <a:gd name="connsiteY2" fmla="*/ 353913 h 688776"/>
              <a:gd name="connsiteX3" fmla="*/ 1377553 w 1377553"/>
              <a:gd name="connsiteY3" fmla="*/ 688776 h 688776"/>
              <a:gd name="connsiteX4" fmla="*/ 0 w 1377553"/>
              <a:gd name="connsiteY4" fmla="*/ 688776 h 688776"/>
              <a:gd name="connsiteX5" fmla="*/ 633987 w 1377553"/>
              <a:gd name="connsiteY5" fmla="*/ 346769 h 688776"/>
              <a:gd name="connsiteX6" fmla="*/ 187848 w 1377553"/>
              <a:gd name="connsiteY6" fmla="*/ 19050 h 688776"/>
              <a:gd name="connsiteX0" fmla="*/ 74357 w 1377553"/>
              <a:gd name="connsiteY0" fmla="*/ 9525 h 688776"/>
              <a:gd name="connsiteX1" fmla="*/ 1377553 w 1377553"/>
              <a:gd name="connsiteY1" fmla="*/ 0 h 688776"/>
              <a:gd name="connsiteX2" fmla="*/ 1376660 w 1377553"/>
              <a:gd name="connsiteY2" fmla="*/ 353913 h 688776"/>
              <a:gd name="connsiteX3" fmla="*/ 1377553 w 1377553"/>
              <a:gd name="connsiteY3" fmla="*/ 688776 h 688776"/>
              <a:gd name="connsiteX4" fmla="*/ 0 w 1377553"/>
              <a:gd name="connsiteY4" fmla="*/ 688776 h 688776"/>
              <a:gd name="connsiteX5" fmla="*/ 633987 w 1377553"/>
              <a:gd name="connsiteY5" fmla="*/ 346769 h 688776"/>
              <a:gd name="connsiteX6" fmla="*/ 74357 w 1377553"/>
              <a:gd name="connsiteY6" fmla="*/ 9525 h 688776"/>
              <a:gd name="connsiteX0" fmla="*/ 0 w 1303196"/>
              <a:gd name="connsiteY0" fmla="*/ 9525 h 688776"/>
              <a:gd name="connsiteX1" fmla="*/ 1303196 w 1303196"/>
              <a:gd name="connsiteY1" fmla="*/ 0 h 688776"/>
              <a:gd name="connsiteX2" fmla="*/ 1302303 w 1303196"/>
              <a:gd name="connsiteY2" fmla="*/ 353913 h 688776"/>
              <a:gd name="connsiteX3" fmla="*/ 1303196 w 1303196"/>
              <a:gd name="connsiteY3" fmla="*/ 688776 h 688776"/>
              <a:gd name="connsiteX4" fmla="*/ 19567 w 1303196"/>
              <a:gd name="connsiteY4" fmla="*/ 676870 h 688776"/>
              <a:gd name="connsiteX5" fmla="*/ 559630 w 1303196"/>
              <a:gd name="connsiteY5" fmla="*/ 346769 h 688776"/>
              <a:gd name="connsiteX6" fmla="*/ 0 w 1303196"/>
              <a:gd name="connsiteY6" fmla="*/ 9525 h 688776"/>
              <a:gd name="connsiteX0" fmla="*/ 0 w 1303196"/>
              <a:gd name="connsiteY0" fmla="*/ 9525 h 688776"/>
              <a:gd name="connsiteX1" fmla="*/ 1303196 w 1303196"/>
              <a:gd name="connsiteY1" fmla="*/ 0 h 688776"/>
              <a:gd name="connsiteX2" fmla="*/ 1302303 w 1303196"/>
              <a:gd name="connsiteY2" fmla="*/ 353913 h 688776"/>
              <a:gd name="connsiteX3" fmla="*/ 1303196 w 1303196"/>
              <a:gd name="connsiteY3" fmla="*/ 688776 h 688776"/>
              <a:gd name="connsiteX4" fmla="*/ 125232 w 1303196"/>
              <a:gd name="connsiteY4" fmla="*/ 681632 h 688776"/>
              <a:gd name="connsiteX5" fmla="*/ 559630 w 1303196"/>
              <a:gd name="connsiteY5" fmla="*/ 346769 h 688776"/>
              <a:gd name="connsiteX6" fmla="*/ 0 w 1303196"/>
              <a:gd name="connsiteY6" fmla="*/ 9525 h 688776"/>
              <a:gd name="connsiteX0" fmla="*/ 0 w 1303196"/>
              <a:gd name="connsiteY0" fmla="*/ 9525 h 688776"/>
              <a:gd name="connsiteX1" fmla="*/ 1303196 w 1303196"/>
              <a:gd name="connsiteY1" fmla="*/ 0 h 688776"/>
              <a:gd name="connsiteX2" fmla="*/ 1302303 w 1303196"/>
              <a:gd name="connsiteY2" fmla="*/ 353913 h 688776"/>
              <a:gd name="connsiteX3" fmla="*/ 1303196 w 1303196"/>
              <a:gd name="connsiteY3" fmla="*/ 688776 h 688776"/>
              <a:gd name="connsiteX4" fmla="*/ 7826 w 1303196"/>
              <a:gd name="connsiteY4" fmla="*/ 681632 h 688776"/>
              <a:gd name="connsiteX5" fmla="*/ 559630 w 1303196"/>
              <a:gd name="connsiteY5" fmla="*/ 346769 h 688776"/>
              <a:gd name="connsiteX6" fmla="*/ 0 w 1303196"/>
              <a:gd name="connsiteY6" fmla="*/ 9525 h 688776"/>
              <a:gd name="connsiteX0" fmla="*/ 0 w 1303196"/>
              <a:gd name="connsiteY0" fmla="*/ 2381 h 681632"/>
              <a:gd name="connsiteX1" fmla="*/ 1303196 w 1303196"/>
              <a:gd name="connsiteY1" fmla="*/ 0 h 681632"/>
              <a:gd name="connsiteX2" fmla="*/ 1302303 w 1303196"/>
              <a:gd name="connsiteY2" fmla="*/ 346769 h 681632"/>
              <a:gd name="connsiteX3" fmla="*/ 1303196 w 1303196"/>
              <a:gd name="connsiteY3" fmla="*/ 681632 h 681632"/>
              <a:gd name="connsiteX4" fmla="*/ 7826 w 1303196"/>
              <a:gd name="connsiteY4" fmla="*/ 674488 h 681632"/>
              <a:gd name="connsiteX5" fmla="*/ 559630 w 1303196"/>
              <a:gd name="connsiteY5" fmla="*/ 339625 h 681632"/>
              <a:gd name="connsiteX6" fmla="*/ 0 w 1303196"/>
              <a:gd name="connsiteY6" fmla="*/ 2381 h 681632"/>
              <a:gd name="connsiteX0" fmla="*/ 0 w 1303196"/>
              <a:gd name="connsiteY0" fmla="*/ 2381 h 676869"/>
              <a:gd name="connsiteX1" fmla="*/ 1303196 w 1303196"/>
              <a:gd name="connsiteY1" fmla="*/ 0 h 676869"/>
              <a:gd name="connsiteX2" fmla="*/ 1302303 w 1303196"/>
              <a:gd name="connsiteY2" fmla="*/ 346769 h 676869"/>
              <a:gd name="connsiteX3" fmla="*/ 1298956 w 1303196"/>
              <a:gd name="connsiteY3" fmla="*/ 676869 h 676869"/>
              <a:gd name="connsiteX4" fmla="*/ 7826 w 1303196"/>
              <a:gd name="connsiteY4" fmla="*/ 674488 h 676869"/>
              <a:gd name="connsiteX5" fmla="*/ 559630 w 1303196"/>
              <a:gd name="connsiteY5" fmla="*/ 339625 h 676869"/>
              <a:gd name="connsiteX6" fmla="*/ 0 w 1303196"/>
              <a:gd name="connsiteY6" fmla="*/ 2381 h 67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196" h="676869">
                <a:moveTo>
                  <a:pt x="0" y="2381"/>
                </a:moveTo>
                <a:lnTo>
                  <a:pt x="1303196" y="0"/>
                </a:lnTo>
                <a:cubicBezTo>
                  <a:pt x="1302898" y="117971"/>
                  <a:pt x="1302601" y="228798"/>
                  <a:pt x="1302303" y="346769"/>
                </a:cubicBezTo>
                <a:cubicBezTo>
                  <a:pt x="1302601" y="458390"/>
                  <a:pt x="1298658" y="565248"/>
                  <a:pt x="1298956" y="676869"/>
                </a:cubicBezTo>
                <a:lnTo>
                  <a:pt x="7826" y="674488"/>
                </a:lnTo>
                <a:lnTo>
                  <a:pt x="559630" y="339625"/>
                </a:lnTo>
                <a:lnTo>
                  <a:pt x="0" y="2381"/>
                </a:lnTo>
                <a:close/>
              </a:path>
            </a:pathLst>
          </a:custGeom>
          <a:solidFill>
            <a:srgbClr val="00B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itle 1"/>
          <p:cNvSpPr>
            <a:spLocks noGrp="1"/>
          </p:cNvSpPr>
          <p:nvPr>
            <p:ph type="title"/>
          </p:nvPr>
        </p:nvSpPr>
        <p:spPr/>
        <p:txBody>
          <a:bodyPr/>
          <a:lstStyle/>
          <a:p>
            <a:r>
              <a:rPr lang="fa-IR" dirty="0" smtClean="0"/>
              <a:t>گامهای اجرایی و پیشرفت سامانه</a:t>
            </a:r>
            <a:endParaRPr lang="en-US" dirty="0"/>
          </a:p>
        </p:txBody>
      </p:sp>
      <p:sp>
        <p:nvSpPr>
          <p:cNvPr id="43" name="Chevron 8"/>
          <p:cNvSpPr txBox="1"/>
          <p:nvPr/>
        </p:nvSpPr>
        <p:spPr>
          <a:xfrm>
            <a:off x="1980480" y="1304093"/>
            <a:ext cx="953409" cy="6887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fa-IR" sz="1200" dirty="0">
                <a:solidFill>
                  <a:schemeClr val="tx1"/>
                </a:solidFill>
                <a:cs typeface="B Yekan" panose="00000400000000000000" pitchFamily="2" charset="-78"/>
              </a:rPr>
              <a:t>اتصال </a:t>
            </a:r>
            <a:r>
              <a:rPr lang="fa-IR" sz="1200" dirty="0" smtClean="0">
                <a:solidFill>
                  <a:schemeClr val="tx1"/>
                </a:solidFill>
                <a:cs typeface="B Yekan" panose="00000400000000000000" pitchFamily="2" charset="-78"/>
              </a:rPr>
              <a:t>مبادی و مقاصد بارنامه به سامانه انبار</a:t>
            </a:r>
            <a:endParaRPr lang="fa-IR" sz="1200" dirty="0">
              <a:solidFill>
                <a:schemeClr val="tx1"/>
              </a:solidFill>
              <a:cs typeface="B Yekan" panose="00000400000000000000" pitchFamily="2" charset="-78"/>
            </a:endParaRPr>
          </a:p>
        </p:txBody>
      </p:sp>
      <p:sp>
        <p:nvSpPr>
          <p:cNvPr id="44" name="Chevron 4"/>
          <p:cNvSpPr txBox="1"/>
          <p:nvPr/>
        </p:nvSpPr>
        <p:spPr>
          <a:xfrm>
            <a:off x="481184" y="1273831"/>
            <a:ext cx="953409" cy="6887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fa-IR" sz="1200" kern="1200" dirty="0" smtClean="0">
                <a:solidFill>
                  <a:schemeClr val="tx1"/>
                </a:solidFill>
                <a:cs typeface="B Yekan" panose="00000400000000000000" pitchFamily="2" charset="-78"/>
              </a:rPr>
              <a:t>شناسایی مبادی و مقاصد بار</a:t>
            </a:r>
            <a:endParaRPr lang="en-US" sz="1200" kern="1200" dirty="0">
              <a:solidFill>
                <a:schemeClr val="tx1"/>
              </a:solidFill>
              <a:cs typeface="B Yekan" panose="00000400000000000000" pitchFamily="2" charset="-78"/>
            </a:endParaRPr>
          </a:p>
        </p:txBody>
      </p:sp>
      <p:sp>
        <p:nvSpPr>
          <p:cNvPr id="45" name="Chevron 8"/>
          <p:cNvSpPr txBox="1"/>
          <p:nvPr/>
        </p:nvSpPr>
        <p:spPr>
          <a:xfrm>
            <a:off x="3580680" y="1304093"/>
            <a:ext cx="953409" cy="6887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fa-IR" sz="1200" kern="1200" dirty="0" smtClean="0">
                <a:solidFill>
                  <a:schemeClr val="tx1"/>
                </a:solidFill>
                <a:cs typeface="B Yekan" panose="00000400000000000000" pitchFamily="2" charset="-78"/>
              </a:rPr>
              <a:t>استقرار سامانه رسید /حواله در انبارها</a:t>
            </a:r>
            <a:endParaRPr lang="en-US" sz="1200" kern="1200" dirty="0">
              <a:solidFill>
                <a:schemeClr val="tx1"/>
              </a:solidFill>
              <a:cs typeface="B Yekan" panose="00000400000000000000" pitchFamily="2" charset="-78"/>
            </a:endParaRPr>
          </a:p>
        </p:txBody>
      </p:sp>
      <p:sp>
        <p:nvSpPr>
          <p:cNvPr id="46" name="Chevron 10"/>
          <p:cNvSpPr txBox="1"/>
          <p:nvPr/>
        </p:nvSpPr>
        <p:spPr>
          <a:xfrm>
            <a:off x="7709493" y="1310047"/>
            <a:ext cx="953409" cy="6887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400" rtl="1">
              <a:lnSpc>
                <a:spcPct val="90000"/>
              </a:lnSpc>
              <a:spcBef>
                <a:spcPct val="0"/>
              </a:spcBef>
              <a:spcAft>
                <a:spcPct val="35000"/>
              </a:spcAft>
            </a:pPr>
            <a:r>
              <a:rPr lang="fa-IR" sz="1200" dirty="0">
                <a:solidFill>
                  <a:schemeClr val="tx1"/>
                </a:solidFill>
                <a:cs typeface="B Yekan" panose="00000400000000000000" pitchFamily="2" charset="-78"/>
              </a:rPr>
              <a:t>تبدیل بارنامه به </a:t>
            </a:r>
            <a:r>
              <a:rPr lang="fa-IR" sz="1200" dirty="0" smtClean="0">
                <a:solidFill>
                  <a:schemeClr val="tx1"/>
                </a:solidFill>
                <a:cs typeface="B Yekan" panose="00000400000000000000" pitchFamily="2" charset="-78"/>
              </a:rPr>
              <a:t>رسید</a:t>
            </a:r>
            <a:r>
              <a:rPr lang="fa-IR" sz="1200" kern="1200" dirty="0" smtClean="0">
                <a:solidFill>
                  <a:schemeClr val="tx1"/>
                </a:solidFill>
                <a:cs typeface="B Yekan" panose="00000400000000000000" pitchFamily="2" charset="-78"/>
              </a:rPr>
              <a:t>/صدور بارنامه بر اساس حواله</a:t>
            </a:r>
            <a:endParaRPr lang="en-US" sz="1200" kern="1200" dirty="0">
              <a:solidFill>
                <a:schemeClr val="tx1"/>
              </a:solidFill>
              <a:cs typeface="B Yekan" panose="00000400000000000000" pitchFamily="2" charset="-78"/>
            </a:endParaRPr>
          </a:p>
        </p:txBody>
      </p:sp>
      <p:sp>
        <p:nvSpPr>
          <p:cNvPr id="47" name="Chevron 12"/>
          <p:cNvSpPr txBox="1"/>
          <p:nvPr/>
        </p:nvSpPr>
        <p:spPr>
          <a:xfrm>
            <a:off x="4953089" y="1306076"/>
            <a:ext cx="1087486" cy="6887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fa-IR" sz="1200" dirty="0">
                <a:solidFill>
                  <a:schemeClr val="tx1"/>
                </a:solidFill>
                <a:cs typeface="B Yekan" panose="00000400000000000000" pitchFamily="2" charset="-78"/>
              </a:rPr>
              <a:t>صدور بیمه نامه بر مبنای ثبت انبارها  در سامانه</a:t>
            </a:r>
            <a:endParaRPr lang="en-US" sz="1200" dirty="0">
              <a:solidFill>
                <a:schemeClr val="tx1"/>
              </a:solidFill>
              <a:cs typeface="B Yekan" panose="00000400000000000000" pitchFamily="2" charset="-78"/>
            </a:endParaRPr>
          </a:p>
        </p:txBody>
      </p:sp>
      <p:sp>
        <p:nvSpPr>
          <p:cNvPr id="48" name="Chevron 4"/>
          <p:cNvSpPr txBox="1"/>
          <p:nvPr/>
        </p:nvSpPr>
        <p:spPr>
          <a:xfrm>
            <a:off x="76200" y="2054424"/>
            <a:ext cx="420347" cy="3077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fa-IR" sz="1050" kern="1200" dirty="0" smtClean="0">
                <a:solidFill>
                  <a:schemeClr val="tx1"/>
                </a:solidFill>
                <a:cs typeface="B Yekan" panose="00000400000000000000" pitchFamily="2" charset="-78"/>
              </a:rPr>
              <a:t>95%</a:t>
            </a:r>
            <a:endParaRPr lang="en-US" sz="1050" kern="1200" dirty="0">
              <a:solidFill>
                <a:schemeClr val="tx1"/>
              </a:solidFill>
              <a:cs typeface="B Yekan" panose="00000400000000000000" pitchFamily="2" charset="-78"/>
            </a:endParaRPr>
          </a:p>
        </p:txBody>
      </p:sp>
      <p:sp>
        <p:nvSpPr>
          <p:cNvPr id="49" name="Chevron 4"/>
          <p:cNvSpPr txBox="1"/>
          <p:nvPr/>
        </p:nvSpPr>
        <p:spPr>
          <a:xfrm>
            <a:off x="1733973" y="1985724"/>
            <a:ext cx="420347" cy="3077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fa-IR" sz="1050" kern="1200" dirty="0" smtClean="0">
                <a:solidFill>
                  <a:schemeClr val="tx1"/>
                </a:solidFill>
                <a:cs typeface="B Yekan" panose="00000400000000000000" pitchFamily="2" charset="-78"/>
              </a:rPr>
              <a:t>60%</a:t>
            </a:r>
            <a:endParaRPr lang="en-US" sz="1050" kern="1200" dirty="0">
              <a:solidFill>
                <a:schemeClr val="tx1"/>
              </a:solidFill>
              <a:cs typeface="B Yekan" panose="00000400000000000000" pitchFamily="2" charset="-78"/>
            </a:endParaRPr>
          </a:p>
        </p:txBody>
      </p:sp>
      <p:sp>
        <p:nvSpPr>
          <p:cNvPr id="50" name="Chevron 4"/>
          <p:cNvSpPr txBox="1"/>
          <p:nvPr/>
        </p:nvSpPr>
        <p:spPr>
          <a:xfrm>
            <a:off x="3263567" y="1992869"/>
            <a:ext cx="420347" cy="3077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fa-IR" sz="1050" kern="1200" dirty="0" smtClean="0">
                <a:solidFill>
                  <a:schemeClr val="tx1"/>
                </a:solidFill>
                <a:cs typeface="B Yekan" panose="00000400000000000000" pitchFamily="2" charset="-78"/>
              </a:rPr>
              <a:t>30%</a:t>
            </a:r>
            <a:endParaRPr lang="en-US" sz="1050" kern="1200" dirty="0">
              <a:solidFill>
                <a:schemeClr val="tx1"/>
              </a:solidFill>
              <a:cs typeface="B Yekan" panose="00000400000000000000" pitchFamily="2" charset="-78"/>
            </a:endParaRPr>
          </a:p>
        </p:txBody>
      </p:sp>
      <p:sp>
        <p:nvSpPr>
          <p:cNvPr id="53" name="Chevron 52"/>
          <p:cNvSpPr/>
          <p:nvPr/>
        </p:nvSpPr>
        <p:spPr>
          <a:xfrm>
            <a:off x="5949213" y="1304986"/>
            <a:ext cx="1610277" cy="688776"/>
          </a:xfrm>
          <a:prstGeom prst="chevron">
            <a:avLst/>
          </a:prstGeom>
          <a:solidFill>
            <a:srgbClr val="19FF8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Chevron 12"/>
          <p:cNvSpPr txBox="1"/>
          <p:nvPr/>
        </p:nvSpPr>
        <p:spPr>
          <a:xfrm>
            <a:off x="6272329" y="1304093"/>
            <a:ext cx="1113576" cy="6887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fa-IR" sz="1200" dirty="0">
                <a:solidFill>
                  <a:schemeClr val="tx1"/>
                </a:solidFill>
                <a:cs typeface="B Yekan" panose="00000400000000000000" pitchFamily="2" charset="-78"/>
              </a:rPr>
              <a:t>صدور پته گمرک بر مبنای کدپستی سامانه انبار</a:t>
            </a:r>
            <a:endParaRPr lang="en-US" sz="1200" dirty="0">
              <a:solidFill>
                <a:schemeClr val="tx1"/>
              </a:solidFill>
              <a:cs typeface="B Yekan" panose="00000400000000000000" pitchFamily="2" charset="-78"/>
            </a:endParaRPr>
          </a:p>
        </p:txBody>
      </p:sp>
      <p:sp>
        <p:nvSpPr>
          <p:cNvPr id="24" name="Chevron 32"/>
          <p:cNvSpPr/>
          <p:nvPr/>
        </p:nvSpPr>
        <p:spPr>
          <a:xfrm>
            <a:off x="4621219" y="1311633"/>
            <a:ext cx="426880" cy="679251"/>
          </a:xfrm>
          <a:custGeom>
            <a:avLst/>
            <a:gdLst>
              <a:gd name="connsiteX0" fmla="*/ 0 w 1721941"/>
              <a:gd name="connsiteY0" fmla="*/ 0 h 688776"/>
              <a:gd name="connsiteX1" fmla="*/ 1377553 w 1721941"/>
              <a:gd name="connsiteY1" fmla="*/ 0 h 688776"/>
              <a:gd name="connsiteX2" fmla="*/ 1721941 w 1721941"/>
              <a:gd name="connsiteY2" fmla="*/ 344388 h 688776"/>
              <a:gd name="connsiteX3" fmla="*/ 1377553 w 1721941"/>
              <a:gd name="connsiteY3" fmla="*/ 688776 h 688776"/>
              <a:gd name="connsiteX4" fmla="*/ 0 w 1721941"/>
              <a:gd name="connsiteY4" fmla="*/ 688776 h 688776"/>
              <a:gd name="connsiteX5" fmla="*/ 344388 w 1721941"/>
              <a:gd name="connsiteY5" fmla="*/ 344388 h 688776"/>
              <a:gd name="connsiteX6" fmla="*/ 0 w 1721941"/>
              <a:gd name="connsiteY6" fmla="*/ 0 h 688776"/>
              <a:gd name="connsiteX0" fmla="*/ 0 w 1721941"/>
              <a:gd name="connsiteY0" fmla="*/ 6350 h 695126"/>
              <a:gd name="connsiteX1" fmla="*/ 240903 w 1721941"/>
              <a:gd name="connsiteY1" fmla="*/ 0 h 695126"/>
              <a:gd name="connsiteX2" fmla="*/ 1721941 w 1721941"/>
              <a:gd name="connsiteY2" fmla="*/ 350738 h 695126"/>
              <a:gd name="connsiteX3" fmla="*/ 1377553 w 1721941"/>
              <a:gd name="connsiteY3" fmla="*/ 695126 h 695126"/>
              <a:gd name="connsiteX4" fmla="*/ 0 w 1721941"/>
              <a:gd name="connsiteY4" fmla="*/ 695126 h 695126"/>
              <a:gd name="connsiteX5" fmla="*/ 344388 w 1721941"/>
              <a:gd name="connsiteY5" fmla="*/ 350738 h 695126"/>
              <a:gd name="connsiteX6" fmla="*/ 0 w 1721941"/>
              <a:gd name="connsiteY6" fmla="*/ 6350 h 695126"/>
              <a:gd name="connsiteX0" fmla="*/ 0 w 1721941"/>
              <a:gd name="connsiteY0" fmla="*/ 0 h 688776"/>
              <a:gd name="connsiteX1" fmla="*/ 295672 w 1721941"/>
              <a:gd name="connsiteY1" fmla="*/ 5556 h 688776"/>
              <a:gd name="connsiteX2" fmla="*/ 1721941 w 1721941"/>
              <a:gd name="connsiteY2" fmla="*/ 344388 h 688776"/>
              <a:gd name="connsiteX3" fmla="*/ 1377553 w 1721941"/>
              <a:gd name="connsiteY3" fmla="*/ 688776 h 688776"/>
              <a:gd name="connsiteX4" fmla="*/ 0 w 1721941"/>
              <a:gd name="connsiteY4" fmla="*/ 688776 h 688776"/>
              <a:gd name="connsiteX5" fmla="*/ 344388 w 1721941"/>
              <a:gd name="connsiteY5" fmla="*/ 344388 h 688776"/>
              <a:gd name="connsiteX6" fmla="*/ 0 w 1721941"/>
              <a:gd name="connsiteY6" fmla="*/ 0 h 688776"/>
              <a:gd name="connsiteX0" fmla="*/ 0 w 1721941"/>
              <a:gd name="connsiteY0" fmla="*/ 0 h 688776"/>
              <a:gd name="connsiteX1" fmla="*/ 226616 w 1721941"/>
              <a:gd name="connsiteY1" fmla="*/ 793 h 688776"/>
              <a:gd name="connsiteX2" fmla="*/ 1721941 w 1721941"/>
              <a:gd name="connsiteY2" fmla="*/ 344388 h 688776"/>
              <a:gd name="connsiteX3" fmla="*/ 1377553 w 1721941"/>
              <a:gd name="connsiteY3" fmla="*/ 688776 h 688776"/>
              <a:gd name="connsiteX4" fmla="*/ 0 w 1721941"/>
              <a:gd name="connsiteY4" fmla="*/ 688776 h 688776"/>
              <a:gd name="connsiteX5" fmla="*/ 344388 w 1721941"/>
              <a:gd name="connsiteY5" fmla="*/ 344388 h 688776"/>
              <a:gd name="connsiteX6" fmla="*/ 0 w 1721941"/>
              <a:gd name="connsiteY6" fmla="*/ 0 h 688776"/>
              <a:gd name="connsiteX0" fmla="*/ 0 w 1377553"/>
              <a:gd name="connsiteY0" fmla="*/ 0 h 688776"/>
              <a:gd name="connsiteX1" fmla="*/ 226616 w 1377553"/>
              <a:gd name="connsiteY1" fmla="*/ 793 h 688776"/>
              <a:gd name="connsiteX2" fmla="*/ 347960 w 1377553"/>
              <a:gd name="connsiteY2" fmla="*/ 346769 h 688776"/>
              <a:gd name="connsiteX3" fmla="*/ 1377553 w 1377553"/>
              <a:gd name="connsiteY3" fmla="*/ 688776 h 688776"/>
              <a:gd name="connsiteX4" fmla="*/ 0 w 1377553"/>
              <a:gd name="connsiteY4" fmla="*/ 688776 h 688776"/>
              <a:gd name="connsiteX5" fmla="*/ 344388 w 1377553"/>
              <a:gd name="connsiteY5" fmla="*/ 344388 h 688776"/>
              <a:gd name="connsiteX6" fmla="*/ 0 w 1377553"/>
              <a:gd name="connsiteY6" fmla="*/ 0 h 688776"/>
              <a:gd name="connsiteX0" fmla="*/ 0 w 1377553"/>
              <a:gd name="connsiteY0" fmla="*/ 0 h 688776"/>
              <a:gd name="connsiteX1" fmla="*/ 340916 w 1377553"/>
              <a:gd name="connsiteY1" fmla="*/ 7936 h 688776"/>
              <a:gd name="connsiteX2" fmla="*/ 347960 w 1377553"/>
              <a:gd name="connsiteY2" fmla="*/ 346769 h 688776"/>
              <a:gd name="connsiteX3" fmla="*/ 1377553 w 1377553"/>
              <a:gd name="connsiteY3" fmla="*/ 688776 h 688776"/>
              <a:gd name="connsiteX4" fmla="*/ 0 w 1377553"/>
              <a:gd name="connsiteY4" fmla="*/ 688776 h 688776"/>
              <a:gd name="connsiteX5" fmla="*/ 344388 w 1377553"/>
              <a:gd name="connsiteY5" fmla="*/ 344388 h 688776"/>
              <a:gd name="connsiteX6" fmla="*/ 0 w 1377553"/>
              <a:gd name="connsiteY6" fmla="*/ 0 h 688776"/>
              <a:gd name="connsiteX0" fmla="*/ 45244 w 1377553"/>
              <a:gd name="connsiteY0" fmla="*/ 15876 h 680840"/>
              <a:gd name="connsiteX1" fmla="*/ 340916 w 1377553"/>
              <a:gd name="connsiteY1" fmla="*/ 0 h 680840"/>
              <a:gd name="connsiteX2" fmla="*/ 347960 w 1377553"/>
              <a:gd name="connsiteY2" fmla="*/ 338833 h 680840"/>
              <a:gd name="connsiteX3" fmla="*/ 1377553 w 1377553"/>
              <a:gd name="connsiteY3" fmla="*/ 680840 h 680840"/>
              <a:gd name="connsiteX4" fmla="*/ 0 w 1377553"/>
              <a:gd name="connsiteY4" fmla="*/ 680840 h 680840"/>
              <a:gd name="connsiteX5" fmla="*/ 344388 w 1377553"/>
              <a:gd name="connsiteY5" fmla="*/ 336452 h 680840"/>
              <a:gd name="connsiteX6" fmla="*/ 45244 w 1377553"/>
              <a:gd name="connsiteY6" fmla="*/ 15876 h 680840"/>
              <a:gd name="connsiteX0" fmla="*/ 19050 w 1377553"/>
              <a:gd name="connsiteY0" fmla="*/ 1589 h 680840"/>
              <a:gd name="connsiteX1" fmla="*/ 340916 w 1377553"/>
              <a:gd name="connsiteY1" fmla="*/ 0 h 680840"/>
              <a:gd name="connsiteX2" fmla="*/ 347960 w 1377553"/>
              <a:gd name="connsiteY2" fmla="*/ 338833 h 680840"/>
              <a:gd name="connsiteX3" fmla="*/ 1377553 w 1377553"/>
              <a:gd name="connsiteY3" fmla="*/ 680840 h 680840"/>
              <a:gd name="connsiteX4" fmla="*/ 0 w 1377553"/>
              <a:gd name="connsiteY4" fmla="*/ 680840 h 680840"/>
              <a:gd name="connsiteX5" fmla="*/ 344388 w 1377553"/>
              <a:gd name="connsiteY5" fmla="*/ 336452 h 680840"/>
              <a:gd name="connsiteX6" fmla="*/ 19050 w 1377553"/>
              <a:gd name="connsiteY6" fmla="*/ 1589 h 680840"/>
              <a:gd name="connsiteX0" fmla="*/ 19050 w 347960"/>
              <a:gd name="connsiteY0" fmla="*/ 1589 h 680840"/>
              <a:gd name="connsiteX1" fmla="*/ 340916 w 347960"/>
              <a:gd name="connsiteY1" fmla="*/ 0 h 680840"/>
              <a:gd name="connsiteX2" fmla="*/ 347960 w 347960"/>
              <a:gd name="connsiteY2" fmla="*/ 338833 h 680840"/>
              <a:gd name="connsiteX3" fmla="*/ 346472 w 347960"/>
              <a:gd name="connsiteY3" fmla="*/ 680840 h 680840"/>
              <a:gd name="connsiteX4" fmla="*/ 0 w 347960"/>
              <a:gd name="connsiteY4" fmla="*/ 680840 h 680840"/>
              <a:gd name="connsiteX5" fmla="*/ 344388 w 347960"/>
              <a:gd name="connsiteY5" fmla="*/ 336452 h 680840"/>
              <a:gd name="connsiteX6" fmla="*/ 19050 w 347960"/>
              <a:gd name="connsiteY6" fmla="*/ 1589 h 680840"/>
              <a:gd name="connsiteX0" fmla="*/ 19050 w 348060"/>
              <a:gd name="connsiteY0" fmla="*/ 1589 h 680840"/>
              <a:gd name="connsiteX1" fmla="*/ 348060 w 348060"/>
              <a:gd name="connsiteY1" fmla="*/ 0 h 680840"/>
              <a:gd name="connsiteX2" fmla="*/ 347960 w 348060"/>
              <a:gd name="connsiteY2" fmla="*/ 338833 h 680840"/>
              <a:gd name="connsiteX3" fmla="*/ 346472 w 348060"/>
              <a:gd name="connsiteY3" fmla="*/ 680840 h 680840"/>
              <a:gd name="connsiteX4" fmla="*/ 0 w 348060"/>
              <a:gd name="connsiteY4" fmla="*/ 680840 h 680840"/>
              <a:gd name="connsiteX5" fmla="*/ 344388 w 348060"/>
              <a:gd name="connsiteY5" fmla="*/ 336452 h 680840"/>
              <a:gd name="connsiteX6" fmla="*/ 19050 w 348060"/>
              <a:gd name="connsiteY6" fmla="*/ 1589 h 680840"/>
              <a:gd name="connsiteX0" fmla="*/ 6148 w 348060"/>
              <a:gd name="connsiteY0" fmla="*/ 1589 h 680840"/>
              <a:gd name="connsiteX1" fmla="*/ 348060 w 348060"/>
              <a:gd name="connsiteY1" fmla="*/ 0 h 680840"/>
              <a:gd name="connsiteX2" fmla="*/ 347960 w 348060"/>
              <a:gd name="connsiteY2" fmla="*/ 338833 h 680840"/>
              <a:gd name="connsiteX3" fmla="*/ 346472 w 348060"/>
              <a:gd name="connsiteY3" fmla="*/ 680840 h 680840"/>
              <a:gd name="connsiteX4" fmla="*/ 0 w 348060"/>
              <a:gd name="connsiteY4" fmla="*/ 680840 h 680840"/>
              <a:gd name="connsiteX5" fmla="*/ 344388 w 348060"/>
              <a:gd name="connsiteY5" fmla="*/ 336452 h 680840"/>
              <a:gd name="connsiteX6" fmla="*/ 6148 w 348060"/>
              <a:gd name="connsiteY6" fmla="*/ 1589 h 680840"/>
              <a:gd name="connsiteX0" fmla="*/ 6148 w 365031"/>
              <a:gd name="connsiteY0" fmla="*/ 1589 h 680840"/>
              <a:gd name="connsiteX1" fmla="*/ 348060 w 365031"/>
              <a:gd name="connsiteY1" fmla="*/ 0 h 680840"/>
              <a:gd name="connsiteX2" fmla="*/ 347960 w 365031"/>
              <a:gd name="connsiteY2" fmla="*/ 338833 h 680840"/>
              <a:gd name="connsiteX3" fmla="*/ 346472 w 365031"/>
              <a:gd name="connsiteY3" fmla="*/ 680840 h 680840"/>
              <a:gd name="connsiteX4" fmla="*/ 0 w 365031"/>
              <a:gd name="connsiteY4" fmla="*/ 680840 h 680840"/>
              <a:gd name="connsiteX5" fmla="*/ 365031 w 365031"/>
              <a:gd name="connsiteY5" fmla="*/ 341214 h 680840"/>
              <a:gd name="connsiteX6" fmla="*/ 6148 w 365031"/>
              <a:gd name="connsiteY6" fmla="*/ 1589 h 680840"/>
              <a:gd name="connsiteX0" fmla="*/ 6148 w 380513"/>
              <a:gd name="connsiteY0" fmla="*/ 1589 h 680840"/>
              <a:gd name="connsiteX1" fmla="*/ 348060 w 380513"/>
              <a:gd name="connsiteY1" fmla="*/ 0 h 680840"/>
              <a:gd name="connsiteX2" fmla="*/ 347960 w 380513"/>
              <a:gd name="connsiteY2" fmla="*/ 338833 h 680840"/>
              <a:gd name="connsiteX3" fmla="*/ 346472 w 380513"/>
              <a:gd name="connsiteY3" fmla="*/ 680840 h 680840"/>
              <a:gd name="connsiteX4" fmla="*/ 0 w 380513"/>
              <a:gd name="connsiteY4" fmla="*/ 680840 h 680840"/>
              <a:gd name="connsiteX5" fmla="*/ 380513 w 380513"/>
              <a:gd name="connsiteY5" fmla="*/ 343595 h 680840"/>
              <a:gd name="connsiteX6" fmla="*/ 6148 w 380513"/>
              <a:gd name="connsiteY6" fmla="*/ 1589 h 680840"/>
              <a:gd name="connsiteX0" fmla="*/ 6148 w 348060"/>
              <a:gd name="connsiteY0" fmla="*/ 1589 h 680840"/>
              <a:gd name="connsiteX1" fmla="*/ 348060 w 348060"/>
              <a:gd name="connsiteY1" fmla="*/ 0 h 680840"/>
              <a:gd name="connsiteX2" fmla="*/ 347960 w 348060"/>
              <a:gd name="connsiteY2" fmla="*/ 338833 h 680840"/>
              <a:gd name="connsiteX3" fmla="*/ 346472 w 348060"/>
              <a:gd name="connsiteY3" fmla="*/ 680840 h 680840"/>
              <a:gd name="connsiteX4" fmla="*/ 0 w 348060"/>
              <a:gd name="connsiteY4" fmla="*/ 680840 h 680840"/>
              <a:gd name="connsiteX5" fmla="*/ 295357 w 348060"/>
              <a:gd name="connsiteY5" fmla="*/ 338833 h 680840"/>
              <a:gd name="connsiteX6" fmla="*/ 6148 w 348060"/>
              <a:gd name="connsiteY6" fmla="*/ 1589 h 680840"/>
              <a:gd name="connsiteX0" fmla="*/ 6148 w 366023"/>
              <a:gd name="connsiteY0" fmla="*/ 1589 h 680840"/>
              <a:gd name="connsiteX1" fmla="*/ 348060 w 366023"/>
              <a:gd name="connsiteY1" fmla="*/ 0 h 680840"/>
              <a:gd name="connsiteX2" fmla="*/ 366023 w 366023"/>
              <a:gd name="connsiteY2" fmla="*/ 336452 h 680840"/>
              <a:gd name="connsiteX3" fmla="*/ 346472 w 366023"/>
              <a:gd name="connsiteY3" fmla="*/ 680840 h 680840"/>
              <a:gd name="connsiteX4" fmla="*/ 0 w 366023"/>
              <a:gd name="connsiteY4" fmla="*/ 680840 h 680840"/>
              <a:gd name="connsiteX5" fmla="*/ 295357 w 366023"/>
              <a:gd name="connsiteY5" fmla="*/ 338833 h 680840"/>
              <a:gd name="connsiteX6" fmla="*/ 6148 w 366023"/>
              <a:gd name="connsiteY6" fmla="*/ 1589 h 680840"/>
              <a:gd name="connsiteX0" fmla="*/ 6148 w 366023"/>
              <a:gd name="connsiteY0" fmla="*/ 1589 h 680840"/>
              <a:gd name="connsiteX1" fmla="*/ 348060 w 366023"/>
              <a:gd name="connsiteY1" fmla="*/ 0 h 680840"/>
              <a:gd name="connsiteX2" fmla="*/ 366023 w 366023"/>
              <a:gd name="connsiteY2" fmla="*/ 336452 h 680840"/>
              <a:gd name="connsiteX3" fmla="*/ 346472 w 366023"/>
              <a:gd name="connsiteY3" fmla="*/ 680840 h 680840"/>
              <a:gd name="connsiteX4" fmla="*/ 0 w 366023"/>
              <a:gd name="connsiteY4" fmla="*/ 680840 h 680840"/>
              <a:gd name="connsiteX5" fmla="*/ 359868 w 366023"/>
              <a:gd name="connsiteY5" fmla="*/ 338833 h 680840"/>
              <a:gd name="connsiteX6" fmla="*/ 6148 w 366023"/>
              <a:gd name="connsiteY6" fmla="*/ 1589 h 680840"/>
              <a:gd name="connsiteX0" fmla="*/ 6148 w 366023"/>
              <a:gd name="connsiteY0" fmla="*/ 0 h 679251"/>
              <a:gd name="connsiteX1" fmla="*/ 360963 w 366023"/>
              <a:gd name="connsiteY1" fmla="*/ 792 h 679251"/>
              <a:gd name="connsiteX2" fmla="*/ 366023 w 366023"/>
              <a:gd name="connsiteY2" fmla="*/ 334863 h 679251"/>
              <a:gd name="connsiteX3" fmla="*/ 346472 w 366023"/>
              <a:gd name="connsiteY3" fmla="*/ 679251 h 679251"/>
              <a:gd name="connsiteX4" fmla="*/ 0 w 366023"/>
              <a:gd name="connsiteY4" fmla="*/ 679251 h 679251"/>
              <a:gd name="connsiteX5" fmla="*/ 359868 w 366023"/>
              <a:gd name="connsiteY5" fmla="*/ 337244 h 679251"/>
              <a:gd name="connsiteX6" fmla="*/ 6148 w 366023"/>
              <a:gd name="connsiteY6" fmla="*/ 0 h 679251"/>
              <a:gd name="connsiteX0" fmla="*/ 6148 w 367115"/>
              <a:gd name="connsiteY0" fmla="*/ 0 h 679251"/>
              <a:gd name="connsiteX1" fmla="*/ 360963 w 367115"/>
              <a:gd name="connsiteY1" fmla="*/ 792 h 679251"/>
              <a:gd name="connsiteX2" fmla="*/ 366023 w 367115"/>
              <a:gd name="connsiteY2" fmla="*/ 334863 h 679251"/>
              <a:gd name="connsiteX3" fmla="*/ 367115 w 367115"/>
              <a:gd name="connsiteY3" fmla="*/ 679251 h 679251"/>
              <a:gd name="connsiteX4" fmla="*/ 0 w 367115"/>
              <a:gd name="connsiteY4" fmla="*/ 679251 h 679251"/>
              <a:gd name="connsiteX5" fmla="*/ 359868 w 367115"/>
              <a:gd name="connsiteY5" fmla="*/ 337244 h 679251"/>
              <a:gd name="connsiteX6" fmla="*/ 6148 w 367115"/>
              <a:gd name="connsiteY6" fmla="*/ 0 h 679251"/>
              <a:gd name="connsiteX0" fmla="*/ 6148 w 367115"/>
              <a:gd name="connsiteY0" fmla="*/ 0 h 679251"/>
              <a:gd name="connsiteX1" fmla="*/ 360963 w 367115"/>
              <a:gd name="connsiteY1" fmla="*/ 792 h 679251"/>
              <a:gd name="connsiteX2" fmla="*/ 366023 w 367115"/>
              <a:gd name="connsiteY2" fmla="*/ 334863 h 679251"/>
              <a:gd name="connsiteX3" fmla="*/ 367115 w 367115"/>
              <a:gd name="connsiteY3" fmla="*/ 679251 h 679251"/>
              <a:gd name="connsiteX4" fmla="*/ 0 w 367115"/>
              <a:gd name="connsiteY4" fmla="*/ 679251 h 679251"/>
              <a:gd name="connsiteX5" fmla="*/ 310719 w 367115"/>
              <a:gd name="connsiteY5" fmla="*/ 337244 h 679251"/>
              <a:gd name="connsiteX6" fmla="*/ 6148 w 367115"/>
              <a:gd name="connsiteY6" fmla="*/ 0 h 67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115" h="679251">
                <a:moveTo>
                  <a:pt x="6148" y="0"/>
                </a:moveTo>
                <a:lnTo>
                  <a:pt x="360963" y="792"/>
                </a:lnTo>
                <a:cubicBezTo>
                  <a:pt x="360930" y="113736"/>
                  <a:pt x="366056" y="221919"/>
                  <a:pt x="366023" y="334863"/>
                </a:cubicBezTo>
                <a:lnTo>
                  <a:pt x="367115" y="679251"/>
                </a:lnTo>
                <a:lnTo>
                  <a:pt x="0" y="679251"/>
                </a:lnTo>
                <a:lnTo>
                  <a:pt x="310719" y="337244"/>
                </a:lnTo>
                <a:lnTo>
                  <a:pt x="6148" y="0"/>
                </a:lnTo>
                <a:close/>
              </a:path>
            </a:pathLst>
          </a:custGeom>
          <a:solidFill>
            <a:srgbClr val="00B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hevron 4"/>
          <p:cNvSpPr txBox="1"/>
          <p:nvPr/>
        </p:nvSpPr>
        <p:spPr>
          <a:xfrm>
            <a:off x="4553139" y="1959628"/>
            <a:ext cx="420347" cy="3077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fa-IR" sz="1050" kern="1200" dirty="0" smtClean="0">
                <a:solidFill>
                  <a:schemeClr val="tx1"/>
                </a:solidFill>
                <a:cs typeface="B Yekan" panose="00000400000000000000" pitchFamily="2" charset="-78"/>
              </a:rPr>
              <a:t>20%</a:t>
            </a:r>
            <a:endParaRPr lang="en-US" sz="1050" kern="1200" dirty="0">
              <a:solidFill>
                <a:schemeClr val="tx1"/>
              </a:solidFill>
              <a:cs typeface="B Yekan" panose="00000400000000000000" pitchFamily="2" charset="-78"/>
            </a:endParaRPr>
          </a:p>
        </p:txBody>
      </p:sp>
      <p:sp>
        <p:nvSpPr>
          <p:cNvPr id="26" name="Chevron 4"/>
          <p:cNvSpPr txBox="1"/>
          <p:nvPr/>
        </p:nvSpPr>
        <p:spPr>
          <a:xfrm>
            <a:off x="5872380" y="1957645"/>
            <a:ext cx="425972" cy="3077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fa-IR" sz="1050" kern="1200" dirty="0" smtClean="0">
                <a:solidFill>
                  <a:schemeClr val="tx1"/>
                </a:solidFill>
                <a:cs typeface="B Yekan" panose="00000400000000000000" pitchFamily="2" charset="-78"/>
              </a:rPr>
              <a:t>10%</a:t>
            </a:r>
            <a:endParaRPr lang="en-US" sz="1050" kern="1200" dirty="0">
              <a:solidFill>
                <a:schemeClr val="tx1"/>
              </a:solidFill>
              <a:cs typeface="B Yekan" panose="00000400000000000000" pitchFamily="2" charset="-78"/>
            </a:endParaRPr>
          </a:p>
        </p:txBody>
      </p:sp>
      <p:sp>
        <p:nvSpPr>
          <p:cNvPr id="28" name="Chevron 29"/>
          <p:cNvSpPr/>
          <p:nvPr/>
        </p:nvSpPr>
        <p:spPr>
          <a:xfrm>
            <a:off x="5965883" y="1314809"/>
            <a:ext cx="335895" cy="676871"/>
          </a:xfrm>
          <a:custGeom>
            <a:avLst/>
            <a:gdLst>
              <a:gd name="connsiteX0" fmla="*/ 0 w 1721941"/>
              <a:gd name="connsiteY0" fmla="*/ 0 h 688776"/>
              <a:gd name="connsiteX1" fmla="*/ 1377553 w 1721941"/>
              <a:gd name="connsiteY1" fmla="*/ 0 h 688776"/>
              <a:gd name="connsiteX2" fmla="*/ 1721941 w 1721941"/>
              <a:gd name="connsiteY2" fmla="*/ 344388 h 688776"/>
              <a:gd name="connsiteX3" fmla="*/ 1377553 w 1721941"/>
              <a:gd name="connsiteY3" fmla="*/ 688776 h 688776"/>
              <a:gd name="connsiteX4" fmla="*/ 0 w 1721941"/>
              <a:gd name="connsiteY4" fmla="*/ 688776 h 688776"/>
              <a:gd name="connsiteX5" fmla="*/ 344388 w 1721941"/>
              <a:gd name="connsiteY5" fmla="*/ 344388 h 688776"/>
              <a:gd name="connsiteX6" fmla="*/ 0 w 1721941"/>
              <a:gd name="connsiteY6" fmla="*/ 0 h 688776"/>
              <a:gd name="connsiteX0" fmla="*/ 0 w 1721941"/>
              <a:gd name="connsiteY0" fmla="*/ 0 h 688776"/>
              <a:gd name="connsiteX1" fmla="*/ 132953 w 1721941"/>
              <a:gd name="connsiteY1" fmla="*/ 0 h 688776"/>
              <a:gd name="connsiteX2" fmla="*/ 1721941 w 1721941"/>
              <a:gd name="connsiteY2" fmla="*/ 344388 h 688776"/>
              <a:gd name="connsiteX3" fmla="*/ 1377553 w 1721941"/>
              <a:gd name="connsiteY3" fmla="*/ 688776 h 688776"/>
              <a:gd name="connsiteX4" fmla="*/ 0 w 1721941"/>
              <a:gd name="connsiteY4" fmla="*/ 688776 h 688776"/>
              <a:gd name="connsiteX5" fmla="*/ 344388 w 1721941"/>
              <a:gd name="connsiteY5" fmla="*/ 344388 h 688776"/>
              <a:gd name="connsiteX6" fmla="*/ 0 w 1721941"/>
              <a:gd name="connsiteY6" fmla="*/ 0 h 688776"/>
              <a:gd name="connsiteX0" fmla="*/ 0 w 1377553"/>
              <a:gd name="connsiteY0" fmla="*/ 0 h 688776"/>
              <a:gd name="connsiteX1" fmla="*/ 132953 w 1377553"/>
              <a:gd name="connsiteY1" fmla="*/ 0 h 688776"/>
              <a:gd name="connsiteX2" fmla="*/ 156666 w 1377553"/>
              <a:gd name="connsiteY2" fmla="*/ 366613 h 688776"/>
              <a:gd name="connsiteX3" fmla="*/ 1377553 w 1377553"/>
              <a:gd name="connsiteY3" fmla="*/ 688776 h 688776"/>
              <a:gd name="connsiteX4" fmla="*/ 0 w 1377553"/>
              <a:gd name="connsiteY4" fmla="*/ 688776 h 688776"/>
              <a:gd name="connsiteX5" fmla="*/ 344388 w 1377553"/>
              <a:gd name="connsiteY5" fmla="*/ 344388 h 688776"/>
              <a:gd name="connsiteX6" fmla="*/ 0 w 1377553"/>
              <a:gd name="connsiteY6" fmla="*/ 0 h 688776"/>
              <a:gd name="connsiteX0" fmla="*/ 0 w 1377553"/>
              <a:gd name="connsiteY0" fmla="*/ 0 h 688776"/>
              <a:gd name="connsiteX1" fmla="*/ 132953 w 1377553"/>
              <a:gd name="connsiteY1" fmla="*/ 0 h 688776"/>
              <a:gd name="connsiteX2" fmla="*/ 131266 w 1377553"/>
              <a:gd name="connsiteY2" fmla="*/ 150713 h 688776"/>
              <a:gd name="connsiteX3" fmla="*/ 1377553 w 1377553"/>
              <a:gd name="connsiteY3" fmla="*/ 688776 h 688776"/>
              <a:gd name="connsiteX4" fmla="*/ 0 w 1377553"/>
              <a:gd name="connsiteY4" fmla="*/ 688776 h 688776"/>
              <a:gd name="connsiteX5" fmla="*/ 344388 w 1377553"/>
              <a:gd name="connsiteY5" fmla="*/ 344388 h 688776"/>
              <a:gd name="connsiteX6" fmla="*/ 0 w 1377553"/>
              <a:gd name="connsiteY6" fmla="*/ 0 h 688776"/>
              <a:gd name="connsiteX0" fmla="*/ 0 w 1377553"/>
              <a:gd name="connsiteY0" fmla="*/ 0 h 688776"/>
              <a:gd name="connsiteX1" fmla="*/ 132953 w 1377553"/>
              <a:gd name="connsiteY1" fmla="*/ 0 h 688776"/>
              <a:gd name="connsiteX2" fmla="*/ 137616 w 1377553"/>
              <a:gd name="connsiteY2" fmla="*/ 141188 h 688776"/>
              <a:gd name="connsiteX3" fmla="*/ 1377553 w 1377553"/>
              <a:gd name="connsiteY3" fmla="*/ 688776 h 688776"/>
              <a:gd name="connsiteX4" fmla="*/ 0 w 1377553"/>
              <a:gd name="connsiteY4" fmla="*/ 688776 h 688776"/>
              <a:gd name="connsiteX5" fmla="*/ 344388 w 1377553"/>
              <a:gd name="connsiteY5" fmla="*/ 344388 h 688776"/>
              <a:gd name="connsiteX6" fmla="*/ 0 w 1377553"/>
              <a:gd name="connsiteY6" fmla="*/ 0 h 688776"/>
              <a:gd name="connsiteX0" fmla="*/ 0 w 1377553"/>
              <a:gd name="connsiteY0" fmla="*/ 0 h 688776"/>
              <a:gd name="connsiteX1" fmla="*/ 132953 w 1377553"/>
              <a:gd name="connsiteY1" fmla="*/ 0 h 688776"/>
              <a:gd name="connsiteX2" fmla="*/ 137616 w 1377553"/>
              <a:gd name="connsiteY2" fmla="*/ 141188 h 688776"/>
              <a:gd name="connsiteX3" fmla="*/ 242738 w 1377553"/>
              <a:gd name="connsiteY3" fmla="*/ 191988 h 688776"/>
              <a:gd name="connsiteX4" fmla="*/ 1377553 w 1377553"/>
              <a:gd name="connsiteY4" fmla="*/ 688776 h 688776"/>
              <a:gd name="connsiteX5" fmla="*/ 0 w 1377553"/>
              <a:gd name="connsiteY5" fmla="*/ 688776 h 688776"/>
              <a:gd name="connsiteX6" fmla="*/ 344388 w 1377553"/>
              <a:gd name="connsiteY6" fmla="*/ 344388 h 688776"/>
              <a:gd name="connsiteX7" fmla="*/ 0 w 1377553"/>
              <a:gd name="connsiteY7" fmla="*/ 0 h 688776"/>
              <a:gd name="connsiteX0" fmla="*/ 0 w 1377553"/>
              <a:gd name="connsiteY0" fmla="*/ 0 h 688776"/>
              <a:gd name="connsiteX1" fmla="*/ 132953 w 1377553"/>
              <a:gd name="connsiteY1" fmla="*/ 0 h 688776"/>
              <a:gd name="connsiteX2" fmla="*/ 137616 w 1377553"/>
              <a:gd name="connsiteY2" fmla="*/ 141188 h 688776"/>
              <a:gd name="connsiteX3" fmla="*/ 337988 w 1377553"/>
              <a:gd name="connsiteY3" fmla="*/ 344388 h 688776"/>
              <a:gd name="connsiteX4" fmla="*/ 1377553 w 1377553"/>
              <a:gd name="connsiteY4" fmla="*/ 688776 h 688776"/>
              <a:gd name="connsiteX5" fmla="*/ 0 w 1377553"/>
              <a:gd name="connsiteY5" fmla="*/ 688776 h 688776"/>
              <a:gd name="connsiteX6" fmla="*/ 344388 w 1377553"/>
              <a:gd name="connsiteY6" fmla="*/ 344388 h 688776"/>
              <a:gd name="connsiteX7" fmla="*/ 0 w 1377553"/>
              <a:gd name="connsiteY7" fmla="*/ 0 h 688776"/>
              <a:gd name="connsiteX0" fmla="*/ 0 w 344388"/>
              <a:gd name="connsiteY0" fmla="*/ 0 h 688776"/>
              <a:gd name="connsiteX1" fmla="*/ 132953 w 344388"/>
              <a:gd name="connsiteY1" fmla="*/ 0 h 688776"/>
              <a:gd name="connsiteX2" fmla="*/ 137616 w 344388"/>
              <a:gd name="connsiteY2" fmla="*/ 141188 h 688776"/>
              <a:gd name="connsiteX3" fmla="*/ 337988 w 344388"/>
              <a:gd name="connsiteY3" fmla="*/ 344388 h 688776"/>
              <a:gd name="connsiteX4" fmla="*/ 175021 w 344388"/>
              <a:gd name="connsiteY4" fmla="*/ 681632 h 688776"/>
              <a:gd name="connsiteX5" fmla="*/ 0 w 344388"/>
              <a:gd name="connsiteY5" fmla="*/ 688776 h 688776"/>
              <a:gd name="connsiteX6" fmla="*/ 344388 w 344388"/>
              <a:gd name="connsiteY6" fmla="*/ 344388 h 688776"/>
              <a:gd name="connsiteX7" fmla="*/ 0 w 344388"/>
              <a:gd name="connsiteY7" fmla="*/ 0 h 688776"/>
              <a:gd name="connsiteX0" fmla="*/ 0 w 344388"/>
              <a:gd name="connsiteY0" fmla="*/ 0 h 688776"/>
              <a:gd name="connsiteX1" fmla="*/ 132953 w 344388"/>
              <a:gd name="connsiteY1" fmla="*/ 0 h 688776"/>
              <a:gd name="connsiteX2" fmla="*/ 135235 w 344388"/>
              <a:gd name="connsiteY2" fmla="*/ 134045 h 688776"/>
              <a:gd name="connsiteX3" fmla="*/ 337988 w 344388"/>
              <a:gd name="connsiteY3" fmla="*/ 344388 h 688776"/>
              <a:gd name="connsiteX4" fmla="*/ 175021 w 344388"/>
              <a:gd name="connsiteY4" fmla="*/ 681632 h 688776"/>
              <a:gd name="connsiteX5" fmla="*/ 0 w 344388"/>
              <a:gd name="connsiteY5" fmla="*/ 688776 h 688776"/>
              <a:gd name="connsiteX6" fmla="*/ 344388 w 344388"/>
              <a:gd name="connsiteY6" fmla="*/ 344388 h 688776"/>
              <a:gd name="connsiteX7" fmla="*/ 0 w 344388"/>
              <a:gd name="connsiteY7" fmla="*/ 0 h 688776"/>
              <a:gd name="connsiteX0" fmla="*/ 0 w 344388"/>
              <a:gd name="connsiteY0" fmla="*/ 0 h 688776"/>
              <a:gd name="connsiteX1" fmla="*/ 132953 w 344388"/>
              <a:gd name="connsiteY1" fmla="*/ 0 h 688776"/>
              <a:gd name="connsiteX2" fmla="*/ 135235 w 344388"/>
              <a:gd name="connsiteY2" fmla="*/ 134045 h 688776"/>
              <a:gd name="connsiteX3" fmla="*/ 337988 w 344388"/>
              <a:gd name="connsiteY3" fmla="*/ 344388 h 688776"/>
              <a:gd name="connsiteX4" fmla="*/ 278457 w 344388"/>
              <a:gd name="connsiteY4" fmla="*/ 449163 h 688776"/>
              <a:gd name="connsiteX5" fmla="*/ 175021 w 344388"/>
              <a:gd name="connsiteY5" fmla="*/ 681632 h 688776"/>
              <a:gd name="connsiteX6" fmla="*/ 0 w 344388"/>
              <a:gd name="connsiteY6" fmla="*/ 688776 h 688776"/>
              <a:gd name="connsiteX7" fmla="*/ 344388 w 344388"/>
              <a:gd name="connsiteY7" fmla="*/ 344388 h 688776"/>
              <a:gd name="connsiteX8" fmla="*/ 0 w 344388"/>
              <a:gd name="connsiteY8" fmla="*/ 0 h 688776"/>
              <a:gd name="connsiteX0" fmla="*/ 0 w 344388"/>
              <a:gd name="connsiteY0" fmla="*/ 0 h 688776"/>
              <a:gd name="connsiteX1" fmla="*/ 132953 w 344388"/>
              <a:gd name="connsiteY1" fmla="*/ 0 h 688776"/>
              <a:gd name="connsiteX2" fmla="*/ 135235 w 344388"/>
              <a:gd name="connsiteY2" fmla="*/ 134045 h 688776"/>
              <a:gd name="connsiteX3" fmla="*/ 337988 w 344388"/>
              <a:gd name="connsiteY3" fmla="*/ 344388 h 688776"/>
              <a:gd name="connsiteX4" fmla="*/ 133200 w 344388"/>
              <a:gd name="connsiteY4" fmla="*/ 570606 h 688776"/>
              <a:gd name="connsiteX5" fmla="*/ 175021 w 344388"/>
              <a:gd name="connsiteY5" fmla="*/ 681632 h 688776"/>
              <a:gd name="connsiteX6" fmla="*/ 0 w 344388"/>
              <a:gd name="connsiteY6" fmla="*/ 688776 h 688776"/>
              <a:gd name="connsiteX7" fmla="*/ 344388 w 344388"/>
              <a:gd name="connsiteY7" fmla="*/ 344388 h 688776"/>
              <a:gd name="connsiteX8" fmla="*/ 0 w 344388"/>
              <a:gd name="connsiteY8" fmla="*/ 0 h 688776"/>
              <a:gd name="connsiteX0" fmla="*/ 0 w 344388"/>
              <a:gd name="connsiteY0" fmla="*/ 0 h 688776"/>
              <a:gd name="connsiteX1" fmla="*/ 132953 w 344388"/>
              <a:gd name="connsiteY1" fmla="*/ 0 h 688776"/>
              <a:gd name="connsiteX2" fmla="*/ 135235 w 344388"/>
              <a:gd name="connsiteY2" fmla="*/ 134045 h 688776"/>
              <a:gd name="connsiteX3" fmla="*/ 337988 w 344388"/>
              <a:gd name="connsiteY3" fmla="*/ 344388 h 688776"/>
              <a:gd name="connsiteX4" fmla="*/ 133200 w 344388"/>
              <a:gd name="connsiteY4" fmla="*/ 570606 h 688776"/>
              <a:gd name="connsiteX5" fmla="*/ 136921 w 344388"/>
              <a:gd name="connsiteY5" fmla="*/ 681632 h 688776"/>
              <a:gd name="connsiteX6" fmla="*/ 0 w 344388"/>
              <a:gd name="connsiteY6" fmla="*/ 688776 h 688776"/>
              <a:gd name="connsiteX7" fmla="*/ 344388 w 344388"/>
              <a:gd name="connsiteY7" fmla="*/ 344388 h 688776"/>
              <a:gd name="connsiteX8" fmla="*/ 0 w 344388"/>
              <a:gd name="connsiteY8" fmla="*/ 0 h 688776"/>
              <a:gd name="connsiteX0" fmla="*/ 0 w 344388"/>
              <a:gd name="connsiteY0" fmla="*/ 0 h 688776"/>
              <a:gd name="connsiteX1" fmla="*/ 132953 w 344388"/>
              <a:gd name="connsiteY1" fmla="*/ 0 h 688776"/>
              <a:gd name="connsiteX2" fmla="*/ 135235 w 344388"/>
              <a:gd name="connsiteY2" fmla="*/ 134045 h 688776"/>
              <a:gd name="connsiteX3" fmla="*/ 337988 w 344388"/>
              <a:gd name="connsiteY3" fmla="*/ 344388 h 688776"/>
              <a:gd name="connsiteX4" fmla="*/ 133200 w 344388"/>
              <a:gd name="connsiteY4" fmla="*/ 570606 h 688776"/>
              <a:gd name="connsiteX5" fmla="*/ 132159 w 344388"/>
              <a:gd name="connsiteY5" fmla="*/ 681632 h 688776"/>
              <a:gd name="connsiteX6" fmla="*/ 0 w 344388"/>
              <a:gd name="connsiteY6" fmla="*/ 688776 h 688776"/>
              <a:gd name="connsiteX7" fmla="*/ 344388 w 344388"/>
              <a:gd name="connsiteY7" fmla="*/ 344388 h 688776"/>
              <a:gd name="connsiteX8" fmla="*/ 0 w 344388"/>
              <a:gd name="connsiteY8" fmla="*/ 0 h 688776"/>
              <a:gd name="connsiteX0" fmla="*/ 0 w 344388"/>
              <a:gd name="connsiteY0" fmla="*/ 0 h 688776"/>
              <a:gd name="connsiteX1" fmla="*/ 135334 w 344388"/>
              <a:gd name="connsiteY1" fmla="*/ 9525 h 688776"/>
              <a:gd name="connsiteX2" fmla="*/ 135235 w 344388"/>
              <a:gd name="connsiteY2" fmla="*/ 134045 h 688776"/>
              <a:gd name="connsiteX3" fmla="*/ 337988 w 344388"/>
              <a:gd name="connsiteY3" fmla="*/ 344388 h 688776"/>
              <a:gd name="connsiteX4" fmla="*/ 133200 w 344388"/>
              <a:gd name="connsiteY4" fmla="*/ 570606 h 688776"/>
              <a:gd name="connsiteX5" fmla="*/ 132159 w 344388"/>
              <a:gd name="connsiteY5" fmla="*/ 681632 h 688776"/>
              <a:gd name="connsiteX6" fmla="*/ 0 w 344388"/>
              <a:gd name="connsiteY6" fmla="*/ 688776 h 688776"/>
              <a:gd name="connsiteX7" fmla="*/ 344388 w 344388"/>
              <a:gd name="connsiteY7" fmla="*/ 344388 h 688776"/>
              <a:gd name="connsiteX8" fmla="*/ 0 w 344388"/>
              <a:gd name="connsiteY8" fmla="*/ 0 h 688776"/>
              <a:gd name="connsiteX0" fmla="*/ 0 w 344388"/>
              <a:gd name="connsiteY0" fmla="*/ 0 h 688776"/>
              <a:gd name="connsiteX1" fmla="*/ 128190 w 344388"/>
              <a:gd name="connsiteY1" fmla="*/ 2381 h 688776"/>
              <a:gd name="connsiteX2" fmla="*/ 135235 w 344388"/>
              <a:gd name="connsiteY2" fmla="*/ 134045 h 688776"/>
              <a:gd name="connsiteX3" fmla="*/ 337988 w 344388"/>
              <a:gd name="connsiteY3" fmla="*/ 344388 h 688776"/>
              <a:gd name="connsiteX4" fmla="*/ 133200 w 344388"/>
              <a:gd name="connsiteY4" fmla="*/ 570606 h 688776"/>
              <a:gd name="connsiteX5" fmla="*/ 132159 w 344388"/>
              <a:gd name="connsiteY5" fmla="*/ 681632 h 688776"/>
              <a:gd name="connsiteX6" fmla="*/ 0 w 344388"/>
              <a:gd name="connsiteY6" fmla="*/ 688776 h 688776"/>
              <a:gd name="connsiteX7" fmla="*/ 344388 w 344388"/>
              <a:gd name="connsiteY7" fmla="*/ 344388 h 688776"/>
              <a:gd name="connsiteX8" fmla="*/ 0 w 344388"/>
              <a:gd name="connsiteY8" fmla="*/ 0 h 688776"/>
              <a:gd name="connsiteX0" fmla="*/ 0 w 337988"/>
              <a:gd name="connsiteY0" fmla="*/ 0 h 688776"/>
              <a:gd name="connsiteX1" fmla="*/ 128190 w 337988"/>
              <a:gd name="connsiteY1" fmla="*/ 2381 h 688776"/>
              <a:gd name="connsiteX2" fmla="*/ 135235 w 337988"/>
              <a:gd name="connsiteY2" fmla="*/ 134045 h 688776"/>
              <a:gd name="connsiteX3" fmla="*/ 337988 w 337988"/>
              <a:gd name="connsiteY3" fmla="*/ 344388 h 688776"/>
              <a:gd name="connsiteX4" fmla="*/ 133200 w 337988"/>
              <a:gd name="connsiteY4" fmla="*/ 570606 h 688776"/>
              <a:gd name="connsiteX5" fmla="*/ 132159 w 337988"/>
              <a:gd name="connsiteY5" fmla="*/ 681632 h 688776"/>
              <a:gd name="connsiteX6" fmla="*/ 0 w 337988"/>
              <a:gd name="connsiteY6" fmla="*/ 688776 h 688776"/>
              <a:gd name="connsiteX7" fmla="*/ 306288 w 337988"/>
              <a:gd name="connsiteY7" fmla="*/ 346769 h 688776"/>
              <a:gd name="connsiteX8" fmla="*/ 0 w 337988"/>
              <a:gd name="connsiteY8" fmla="*/ 0 h 688776"/>
              <a:gd name="connsiteX0" fmla="*/ 0 w 346769"/>
              <a:gd name="connsiteY0" fmla="*/ 0 h 688776"/>
              <a:gd name="connsiteX1" fmla="*/ 128190 w 346769"/>
              <a:gd name="connsiteY1" fmla="*/ 2381 h 688776"/>
              <a:gd name="connsiteX2" fmla="*/ 135235 w 346769"/>
              <a:gd name="connsiteY2" fmla="*/ 134045 h 688776"/>
              <a:gd name="connsiteX3" fmla="*/ 337988 w 346769"/>
              <a:gd name="connsiteY3" fmla="*/ 344388 h 688776"/>
              <a:gd name="connsiteX4" fmla="*/ 133200 w 346769"/>
              <a:gd name="connsiteY4" fmla="*/ 570606 h 688776"/>
              <a:gd name="connsiteX5" fmla="*/ 132159 w 346769"/>
              <a:gd name="connsiteY5" fmla="*/ 681632 h 688776"/>
              <a:gd name="connsiteX6" fmla="*/ 0 w 346769"/>
              <a:gd name="connsiteY6" fmla="*/ 688776 h 688776"/>
              <a:gd name="connsiteX7" fmla="*/ 346769 w 346769"/>
              <a:gd name="connsiteY7" fmla="*/ 346769 h 688776"/>
              <a:gd name="connsiteX8" fmla="*/ 0 w 346769"/>
              <a:gd name="connsiteY8" fmla="*/ 0 h 688776"/>
              <a:gd name="connsiteX0" fmla="*/ 0 w 432494"/>
              <a:gd name="connsiteY0" fmla="*/ 0 h 688776"/>
              <a:gd name="connsiteX1" fmla="*/ 128190 w 432494"/>
              <a:gd name="connsiteY1" fmla="*/ 2381 h 688776"/>
              <a:gd name="connsiteX2" fmla="*/ 135235 w 432494"/>
              <a:gd name="connsiteY2" fmla="*/ 134045 h 688776"/>
              <a:gd name="connsiteX3" fmla="*/ 337988 w 432494"/>
              <a:gd name="connsiteY3" fmla="*/ 344388 h 688776"/>
              <a:gd name="connsiteX4" fmla="*/ 133200 w 432494"/>
              <a:gd name="connsiteY4" fmla="*/ 570606 h 688776"/>
              <a:gd name="connsiteX5" fmla="*/ 132159 w 432494"/>
              <a:gd name="connsiteY5" fmla="*/ 681632 h 688776"/>
              <a:gd name="connsiteX6" fmla="*/ 0 w 432494"/>
              <a:gd name="connsiteY6" fmla="*/ 688776 h 688776"/>
              <a:gd name="connsiteX7" fmla="*/ 432494 w 432494"/>
              <a:gd name="connsiteY7" fmla="*/ 334863 h 688776"/>
              <a:gd name="connsiteX8" fmla="*/ 0 w 432494"/>
              <a:gd name="connsiteY8" fmla="*/ 0 h 688776"/>
              <a:gd name="connsiteX0" fmla="*/ 0 w 432494"/>
              <a:gd name="connsiteY0" fmla="*/ 0 h 688776"/>
              <a:gd name="connsiteX1" fmla="*/ 128190 w 432494"/>
              <a:gd name="connsiteY1" fmla="*/ 2381 h 688776"/>
              <a:gd name="connsiteX2" fmla="*/ 135235 w 432494"/>
              <a:gd name="connsiteY2" fmla="*/ 134045 h 688776"/>
              <a:gd name="connsiteX3" fmla="*/ 304650 w 432494"/>
              <a:gd name="connsiteY3" fmla="*/ 344388 h 688776"/>
              <a:gd name="connsiteX4" fmla="*/ 133200 w 432494"/>
              <a:gd name="connsiteY4" fmla="*/ 570606 h 688776"/>
              <a:gd name="connsiteX5" fmla="*/ 132159 w 432494"/>
              <a:gd name="connsiteY5" fmla="*/ 681632 h 688776"/>
              <a:gd name="connsiteX6" fmla="*/ 0 w 432494"/>
              <a:gd name="connsiteY6" fmla="*/ 688776 h 688776"/>
              <a:gd name="connsiteX7" fmla="*/ 432494 w 432494"/>
              <a:gd name="connsiteY7" fmla="*/ 334863 h 688776"/>
              <a:gd name="connsiteX8" fmla="*/ 0 w 432494"/>
              <a:gd name="connsiteY8" fmla="*/ 0 h 688776"/>
              <a:gd name="connsiteX0" fmla="*/ 0 w 432494"/>
              <a:gd name="connsiteY0" fmla="*/ 0 h 688776"/>
              <a:gd name="connsiteX1" fmla="*/ 128190 w 432494"/>
              <a:gd name="connsiteY1" fmla="*/ 2381 h 688776"/>
              <a:gd name="connsiteX2" fmla="*/ 135235 w 432494"/>
              <a:gd name="connsiteY2" fmla="*/ 134045 h 688776"/>
              <a:gd name="connsiteX3" fmla="*/ 383232 w 432494"/>
              <a:gd name="connsiteY3" fmla="*/ 344388 h 688776"/>
              <a:gd name="connsiteX4" fmla="*/ 133200 w 432494"/>
              <a:gd name="connsiteY4" fmla="*/ 570606 h 688776"/>
              <a:gd name="connsiteX5" fmla="*/ 132159 w 432494"/>
              <a:gd name="connsiteY5" fmla="*/ 681632 h 688776"/>
              <a:gd name="connsiteX6" fmla="*/ 0 w 432494"/>
              <a:gd name="connsiteY6" fmla="*/ 688776 h 688776"/>
              <a:gd name="connsiteX7" fmla="*/ 432494 w 432494"/>
              <a:gd name="connsiteY7" fmla="*/ 334863 h 688776"/>
              <a:gd name="connsiteX8" fmla="*/ 0 w 432494"/>
              <a:gd name="connsiteY8" fmla="*/ 0 h 688776"/>
              <a:gd name="connsiteX0" fmla="*/ 0 w 432494"/>
              <a:gd name="connsiteY0" fmla="*/ 0 h 688776"/>
              <a:gd name="connsiteX1" fmla="*/ 128190 w 432494"/>
              <a:gd name="connsiteY1" fmla="*/ 2381 h 688776"/>
              <a:gd name="connsiteX2" fmla="*/ 135235 w 432494"/>
              <a:gd name="connsiteY2" fmla="*/ 134045 h 688776"/>
              <a:gd name="connsiteX3" fmla="*/ 352276 w 432494"/>
              <a:gd name="connsiteY3" fmla="*/ 344388 h 688776"/>
              <a:gd name="connsiteX4" fmla="*/ 133200 w 432494"/>
              <a:gd name="connsiteY4" fmla="*/ 570606 h 688776"/>
              <a:gd name="connsiteX5" fmla="*/ 132159 w 432494"/>
              <a:gd name="connsiteY5" fmla="*/ 681632 h 688776"/>
              <a:gd name="connsiteX6" fmla="*/ 0 w 432494"/>
              <a:gd name="connsiteY6" fmla="*/ 688776 h 688776"/>
              <a:gd name="connsiteX7" fmla="*/ 432494 w 432494"/>
              <a:gd name="connsiteY7" fmla="*/ 334863 h 688776"/>
              <a:gd name="connsiteX8" fmla="*/ 0 w 432494"/>
              <a:gd name="connsiteY8" fmla="*/ 0 h 688776"/>
              <a:gd name="connsiteX0" fmla="*/ 0 w 353912"/>
              <a:gd name="connsiteY0" fmla="*/ 0 h 688776"/>
              <a:gd name="connsiteX1" fmla="*/ 128190 w 353912"/>
              <a:gd name="connsiteY1" fmla="*/ 2381 h 688776"/>
              <a:gd name="connsiteX2" fmla="*/ 135235 w 353912"/>
              <a:gd name="connsiteY2" fmla="*/ 134045 h 688776"/>
              <a:gd name="connsiteX3" fmla="*/ 352276 w 353912"/>
              <a:gd name="connsiteY3" fmla="*/ 344388 h 688776"/>
              <a:gd name="connsiteX4" fmla="*/ 133200 w 353912"/>
              <a:gd name="connsiteY4" fmla="*/ 570606 h 688776"/>
              <a:gd name="connsiteX5" fmla="*/ 132159 w 353912"/>
              <a:gd name="connsiteY5" fmla="*/ 681632 h 688776"/>
              <a:gd name="connsiteX6" fmla="*/ 0 w 353912"/>
              <a:gd name="connsiteY6" fmla="*/ 688776 h 688776"/>
              <a:gd name="connsiteX7" fmla="*/ 353912 w 353912"/>
              <a:gd name="connsiteY7" fmla="*/ 346769 h 688776"/>
              <a:gd name="connsiteX8" fmla="*/ 0 w 353912"/>
              <a:gd name="connsiteY8" fmla="*/ 0 h 688776"/>
              <a:gd name="connsiteX0" fmla="*/ 0 w 353912"/>
              <a:gd name="connsiteY0" fmla="*/ 0 h 688776"/>
              <a:gd name="connsiteX1" fmla="*/ 128190 w 353912"/>
              <a:gd name="connsiteY1" fmla="*/ 2381 h 688776"/>
              <a:gd name="connsiteX2" fmla="*/ 135235 w 353912"/>
              <a:gd name="connsiteY2" fmla="*/ 134045 h 688776"/>
              <a:gd name="connsiteX3" fmla="*/ 352276 w 353912"/>
              <a:gd name="connsiteY3" fmla="*/ 344388 h 688776"/>
              <a:gd name="connsiteX4" fmla="*/ 164157 w 353912"/>
              <a:gd name="connsiteY4" fmla="*/ 575369 h 688776"/>
              <a:gd name="connsiteX5" fmla="*/ 132159 w 353912"/>
              <a:gd name="connsiteY5" fmla="*/ 681632 h 688776"/>
              <a:gd name="connsiteX6" fmla="*/ 0 w 353912"/>
              <a:gd name="connsiteY6" fmla="*/ 688776 h 688776"/>
              <a:gd name="connsiteX7" fmla="*/ 353912 w 353912"/>
              <a:gd name="connsiteY7" fmla="*/ 346769 h 688776"/>
              <a:gd name="connsiteX8" fmla="*/ 0 w 353912"/>
              <a:gd name="connsiteY8" fmla="*/ 0 h 688776"/>
              <a:gd name="connsiteX0" fmla="*/ 0 w 353912"/>
              <a:gd name="connsiteY0" fmla="*/ 0 h 688776"/>
              <a:gd name="connsiteX1" fmla="*/ 128190 w 353912"/>
              <a:gd name="connsiteY1" fmla="*/ 2381 h 688776"/>
              <a:gd name="connsiteX2" fmla="*/ 135235 w 353912"/>
              <a:gd name="connsiteY2" fmla="*/ 134045 h 688776"/>
              <a:gd name="connsiteX3" fmla="*/ 352276 w 353912"/>
              <a:gd name="connsiteY3" fmla="*/ 344388 h 688776"/>
              <a:gd name="connsiteX4" fmla="*/ 130819 w 353912"/>
              <a:gd name="connsiteY4" fmla="*/ 565844 h 688776"/>
              <a:gd name="connsiteX5" fmla="*/ 132159 w 353912"/>
              <a:gd name="connsiteY5" fmla="*/ 681632 h 688776"/>
              <a:gd name="connsiteX6" fmla="*/ 0 w 353912"/>
              <a:gd name="connsiteY6" fmla="*/ 688776 h 688776"/>
              <a:gd name="connsiteX7" fmla="*/ 353912 w 353912"/>
              <a:gd name="connsiteY7" fmla="*/ 346769 h 688776"/>
              <a:gd name="connsiteX8" fmla="*/ 0 w 353912"/>
              <a:gd name="connsiteY8" fmla="*/ 0 h 688776"/>
              <a:gd name="connsiteX0" fmla="*/ 0 w 353912"/>
              <a:gd name="connsiteY0" fmla="*/ 0 h 688776"/>
              <a:gd name="connsiteX1" fmla="*/ 135334 w 353912"/>
              <a:gd name="connsiteY1" fmla="*/ 7144 h 688776"/>
              <a:gd name="connsiteX2" fmla="*/ 135235 w 353912"/>
              <a:gd name="connsiteY2" fmla="*/ 134045 h 688776"/>
              <a:gd name="connsiteX3" fmla="*/ 352276 w 353912"/>
              <a:gd name="connsiteY3" fmla="*/ 344388 h 688776"/>
              <a:gd name="connsiteX4" fmla="*/ 130819 w 353912"/>
              <a:gd name="connsiteY4" fmla="*/ 565844 h 688776"/>
              <a:gd name="connsiteX5" fmla="*/ 132159 w 353912"/>
              <a:gd name="connsiteY5" fmla="*/ 681632 h 688776"/>
              <a:gd name="connsiteX6" fmla="*/ 0 w 353912"/>
              <a:gd name="connsiteY6" fmla="*/ 688776 h 688776"/>
              <a:gd name="connsiteX7" fmla="*/ 353912 w 353912"/>
              <a:gd name="connsiteY7" fmla="*/ 346769 h 688776"/>
              <a:gd name="connsiteX8" fmla="*/ 0 w 353912"/>
              <a:gd name="connsiteY8" fmla="*/ 0 h 688776"/>
              <a:gd name="connsiteX0" fmla="*/ 0 w 353912"/>
              <a:gd name="connsiteY0" fmla="*/ 0 h 688776"/>
              <a:gd name="connsiteX1" fmla="*/ 130571 w 353912"/>
              <a:gd name="connsiteY1" fmla="*/ 7144 h 688776"/>
              <a:gd name="connsiteX2" fmla="*/ 135235 w 353912"/>
              <a:gd name="connsiteY2" fmla="*/ 134045 h 688776"/>
              <a:gd name="connsiteX3" fmla="*/ 352276 w 353912"/>
              <a:gd name="connsiteY3" fmla="*/ 344388 h 688776"/>
              <a:gd name="connsiteX4" fmla="*/ 130819 w 353912"/>
              <a:gd name="connsiteY4" fmla="*/ 565844 h 688776"/>
              <a:gd name="connsiteX5" fmla="*/ 132159 w 353912"/>
              <a:gd name="connsiteY5" fmla="*/ 681632 h 688776"/>
              <a:gd name="connsiteX6" fmla="*/ 0 w 353912"/>
              <a:gd name="connsiteY6" fmla="*/ 688776 h 688776"/>
              <a:gd name="connsiteX7" fmla="*/ 353912 w 353912"/>
              <a:gd name="connsiteY7" fmla="*/ 346769 h 688776"/>
              <a:gd name="connsiteX8" fmla="*/ 0 w 353912"/>
              <a:gd name="connsiteY8" fmla="*/ 0 h 688776"/>
              <a:gd name="connsiteX0" fmla="*/ 38100 w 353912"/>
              <a:gd name="connsiteY0" fmla="*/ 7144 h 681632"/>
              <a:gd name="connsiteX1" fmla="*/ 130571 w 353912"/>
              <a:gd name="connsiteY1" fmla="*/ 0 h 681632"/>
              <a:gd name="connsiteX2" fmla="*/ 135235 w 353912"/>
              <a:gd name="connsiteY2" fmla="*/ 126901 h 681632"/>
              <a:gd name="connsiteX3" fmla="*/ 352276 w 353912"/>
              <a:gd name="connsiteY3" fmla="*/ 337244 h 681632"/>
              <a:gd name="connsiteX4" fmla="*/ 130819 w 353912"/>
              <a:gd name="connsiteY4" fmla="*/ 558700 h 681632"/>
              <a:gd name="connsiteX5" fmla="*/ 132159 w 353912"/>
              <a:gd name="connsiteY5" fmla="*/ 674488 h 681632"/>
              <a:gd name="connsiteX6" fmla="*/ 0 w 353912"/>
              <a:gd name="connsiteY6" fmla="*/ 681632 h 681632"/>
              <a:gd name="connsiteX7" fmla="*/ 353912 w 353912"/>
              <a:gd name="connsiteY7" fmla="*/ 339625 h 681632"/>
              <a:gd name="connsiteX8" fmla="*/ 38100 w 353912"/>
              <a:gd name="connsiteY8" fmla="*/ 7144 h 681632"/>
              <a:gd name="connsiteX0" fmla="*/ 16669 w 353912"/>
              <a:gd name="connsiteY0" fmla="*/ 0 h 684013"/>
              <a:gd name="connsiteX1" fmla="*/ 130571 w 353912"/>
              <a:gd name="connsiteY1" fmla="*/ 2381 h 684013"/>
              <a:gd name="connsiteX2" fmla="*/ 135235 w 353912"/>
              <a:gd name="connsiteY2" fmla="*/ 129282 h 684013"/>
              <a:gd name="connsiteX3" fmla="*/ 352276 w 353912"/>
              <a:gd name="connsiteY3" fmla="*/ 339625 h 684013"/>
              <a:gd name="connsiteX4" fmla="*/ 130819 w 353912"/>
              <a:gd name="connsiteY4" fmla="*/ 561081 h 684013"/>
              <a:gd name="connsiteX5" fmla="*/ 132159 w 353912"/>
              <a:gd name="connsiteY5" fmla="*/ 676869 h 684013"/>
              <a:gd name="connsiteX6" fmla="*/ 0 w 353912"/>
              <a:gd name="connsiteY6" fmla="*/ 684013 h 684013"/>
              <a:gd name="connsiteX7" fmla="*/ 353912 w 353912"/>
              <a:gd name="connsiteY7" fmla="*/ 342006 h 684013"/>
              <a:gd name="connsiteX8" fmla="*/ 16669 w 353912"/>
              <a:gd name="connsiteY8" fmla="*/ 0 h 684013"/>
              <a:gd name="connsiteX0" fmla="*/ 0 w 337243"/>
              <a:gd name="connsiteY0" fmla="*/ 0 h 676869"/>
              <a:gd name="connsiteX1" fmla="*/ 113902 w 337243"/>
              <a:gd name="connsiteY1" fmla="*/ 2381 h 676869"/>
              <a:gd name="connsiteX2" fmla="*/ 118566 w 337243"/>
              <a:gd name="connsiteY2" fmla="*/ 129282 h 676869"/>
              <a:gd name="connsiteX3" fmla="*/ 335607 w 337243"/>
              <a:gd name="connsiteY3" fmla="*/ 339625 h 676869"/>
              <a:gd name="connsiteX4" fmla="*/ 114150 w 337243"/>
              <a:gd name="connsiteY4" fmla="*/ 561081 h 676869"/>
              <a:gd name="connsiteX5" fmla="*/ 115490 w 337243"/>
              <a:gd name="connsiteY5" fmla="*/ 676869 h 676869"/>
              <a:gd name="connsiteX6" fmla="*/ 0 w 337243"/>
              <a:gd name="connsiteY6" fmla="*/ 667344 h 676869"/>
              <a:gd name="connsiteX7" fmla="*/ 337243 w 337243"/>
              <a:gd name="connsiteY7" fmla="*/ 342006 h 676869"/>
              <a:gd name="connsiteX8" fmla="*/ 0 w 337243"/>
              <a:gd name="connsiteY8" fmla="*/ 0 h 676869"/>
              <a:gd name="connsiteX0" fmla="*/ 0 w 337243"/>
              <a:gd name="connsiteY0" fmla="*/ 0 h 676869"/>
              <a:gd name="connsiteX1" fmla="*/ 113902 w 337243"/>
              <a:gd name="connsiteY1" fmla="*/ 2381 h 676869"/>
              <a:gd name="connsiteX2" fmla="*/ 118566 w 337243"/>
              <a:gd name="connsiteY2" fmla="*/ 129282 h 676869"/>
              <a:gd name="connsiteX3" fmla="*/ 335607 w 337243"/>
              <a:gd name="connsiteY3" fmla="*/ 339625 h 676869"/>
              <a:gd name="connsiteX4" fmla="*/ 114150 w 337243"/>
              <a:gd name="connsiteY4" fmla="*/ 561081 h 676869"/>
              <a:gd name="connsiteX5" fmla="*/ 115490 w 337243"/>
              <a:gd name="connsiteY5" fmla="*/ 676869 h 676869"/>
              <a:gd name="connsiteX6" fmla="*/ 2381 w 337243"/>
              <a:gd name="connsiteY6" fmla="*/ 676869 h 676869"/>
              <a:gd name="connsiteX7" fmla="*/ 337243 w 337243"/>
              <a:gd name="connsiteY7" fmla="*/ 342006 h 676869"/>
              <a:gd name="connsiteX8" fmla="*/ 0 w 337243"/>
              <a:gd name="connsiteY8" fmla="*/ 0 h 676869"/>
              <a:gd name="connsiteX0" fmla="*/ 0 w 337243"/>
              <a:gd name="connsiteY0" fmla="*/ 0 h 676869"/>
              <a:gd name="connsiteX1" fmla="*/ 113902 w 337243"/>
              <a:gd name="connsiteY1" fmla="*/ 2381 h 676869"/>
              <a:gd name="connsiteX2" fmla="*/ 111422 w 337243"/>
              <a:gd name="connsiteY2" fmla="*/ 114994 h 676869"/>
              <a:gd name="connsiteX3" fmla="*/ 335607 w 337243"/>
              <a:gd name="connsiteY3" fmla="*/ 339625 h 676869"/>
              <a:gd name="connsiteX4" fmla="*/ 114150 w 337243"/>
              <a:gd name="connsiteY4" fmla="*/ 561081 h 676869"/>
              <a:gd name="connsiteX5" fmla="*/ 115490 w 337243"/>
              <a:gd name="connsiteY5" fmla="*/ 676869 h 676869"/>
              <a:gd name="connsiteX6" fmla="*/ 2381 w 337243"/>
              <a:gd name="connsiteY6" fmla="*/ 676869 h 676869"/>
              <a:gd name="connsiteX7" fmla="*/ 337243 w 337243"/>
              <a:gd name="connsiteY7" fmla="*/ 342006 h 676869"/>
              <a:gd name="connsiteX8" fmla="*/ 0 w 337243"/>
              <a:gd name="connsiteY8" fmla="*/ 0 h 676869"/>
              <a:gd name="connsiteX0" fmla="*/ 0 w 337243"/>
              <a:gd name="connsiteY0" fmla="*/ 0 h 676869"/>
              <a:gd name="connsiteX1" fmla="*/ 113902 w 337243"/>
              <a:gd name="connsiteY1" fmla="*/ 2381 h 676869"/>
              <a:gd name="connsiteX2" fmla="*/ 118566 w 337243"/>
              <a:gd name="connsiteY2" fmla="*/ 119756 h 676869"/>
              <a:gd name="connsiteX3" fmla="*/ 335607 w 337243"/>
              <a:gd name="connsiteY3" fmla="*/ 339625 h 676869"/>
              <a:gd name="connsiteX4" fmla="*/ 114150 w 337243"/>
              <a:gd name="connsiteY4" fmla="*/ 561081 h 676869"/>
              <a:gd name="connsiteX5" fmla="*/ 115490 w 337243"/>
              <a:gd name="connsiteY5" fmla="*/ 676869 h 676869"/>
              <a:gd name="connsiteX6" fmla="*/ 2381 w 337243"/>
              <a:gd name="connsiteY6" fmla="*/ 676869 h 676869"/>
              <a:gd name="connsiteX7" fmla="*/ 337243 w 337243"/>
              <a:gd name="connsiteY7" fmla="*/ 342006 h 676869"/>
              <a:gd name="connsiteX8" fmla="*/ 0 w 337243"/>
              <a:gd name="connsiteY8" fmla="*/ 0 h 676869"/>
              <a:gd name="connsiteX0" fmla="*/ 0 w 337243"/>
              <a:gd name="connsiteY0" fmla="*/ 0 h 676869"/>
              <a:gd name="connsiteX1" fmla="*/ 113902 w 337243"/>
              <a:gd name="connsiteY1" fmla="*/ 0 h 676869"/>
              <a:gd name="connsiteX2" fmla="*/ 118566 w 337243"/>
              <a:gd name="connsiteY2" fmla="*/ 119756 h 676869"/>
              <a:gd name="connsiteX3" fmla="*/ 335607 w 337243"/>
              <a:gd name="connsiteY3" fmla="*/ 339625 h 676869"/>
              <a:gd name="connsiteX4" fmla="*/ 114150 w 337243"/>
              <a:gd name="connsiteY4" fmla="*/ 561081 h 676869"/>
              <a:gd name="connsiteX5" fmla="*/ 115490 w 337243"/>
              <a:gd name="connsiteY5" fmla="*/ 676869 h 676869"/>
              <a:gd name="connsiteX6" fmla="*/ 2381 w 337243"/>
              <a:gd name="connsiteY6" fmla="*/ 676869 h 676869"/>
              <a:gd name="connsiteX7" fmla="*/ 337243 w 337243"/>
              <a:gd name="connsiteY7" fmla="*/ 342006 h 676869"/>
              <a:gd name="connsiteX8" fmla="*/ 0 w 337243"/>
              <a:gd name="connsiteY8" fmla="*/ 0 h 676869"/>
              <a:gd name="connsiteX0" fmla="*/ 0 w 350145"/>
              <a:gd name="connsiteY0" fmla="*/ 0 h 676869"/>
              <a:gd name="connsiteX1" fmla="*/ 126804 w 350145"/>
              <a:gd name="connsiteY1" fmla="*/ 0 h 676869"/>
              <a:gd name="connsiteX2" fmla="*/ 131468 w 350145"/>
              <a:gd name="connsiteY2" fmla="*/ 119756 h 676869"/>
              <a:gd name="connsiteX3" fmla="*/ 348509 w 350145"/>
              <a:gd name="connsiteY3" fmla="*/ 339625 h 676869"/>
              <a:gd name="connsiteX4" fmla="*/ 127052 w 350145"/>
              <a:gd name="connsiteY4" fmla="*/ 561081 h 676869"/>
              <a:gd name="connsiteX5" fmla="*/ 128392 w 350145"/>
              <a:gd name="connsiteY5" fmla="*/ 676869 h 676869"/>
              <a:gd name="connsiteX6" fmla="*/ 15283 w 350145"/>
              <a:gd name="connsiteY6" fmla="*/ 676869 h 676869"/>
              <a:gd name="connsiteX7" fmla="*/ 350145 w 350145"/>
              <a:gd name="connsiteY7" fmla="*/ 342006 h 676869"/>
              <a:gd name="connsiteX8" fmla="*/ 0 w 350145"/>
              <a:gd name="connsiteY8" fmla="*/ 0 h 676869"/>
              <a:gd name="connsiteX0" fmla="*/ 0 w 350145"/>
              <a:gd name="connsiteY0" fmla="*/ 0 h 676869"/>
              <a:gd name="connsiteX1" fmla="*/ 126804 w 350145"/>
              <a:gd name="connsiteY1" fmla="*/ 0 h 676869"/>
              <a:gd name="connsiteX2" fmla="*/ 131468 w 350145"/>
              <a:gd name="connsiteY2" fmla="*/ 119756 h 676869"/>
              <a:gd name="connsiteX3" fmla="*/ 348509 w 350145"/>
              <a:gd name="connsiteY3" fmla="*/ 339625 h 676869"/>
              <a:gd name="connsiteX4" fmla="*/ 127052 w 350145"/>
              <a:gd name="connsiteY4" fmla="*/ 561081 h 676869"/>
              <a:gd name="connsiteX5" fmla="*/ 128392 w 350145"/>
              <a:gd name="connsiteY5" fmla="*/ 676869 h 676869"/>
              <a:gd name="connsiteX6" fmla="*/ 7541 w 350145"/>
              <a:gd name="connsiteY6" fmla="*/ 669726 h 676869"/>
              <a:gd name="connsiteX7" fmla="*/ 350145 w 350145"/>
              <a:gd name="connsiteY7" fmla="*/ 342006 h 676869"/>
              <a:gd name="connsiteX8" fmla="*/ 0 w 350145"/>
              <a:gd name="connsiteY8" fmla="*/ 0 h 676869"/>
              <a:gd name="connsiteX0" fmla="*/ 0 w 350145"/>
              <a:gd name="connsiteY0" fmla="*/ 0 h 676869"/>
              <a:gd name="connsiteX1" fmla="*/ 126804 w 350145"/>
              <a:gd name="connsiteY1" fmla="*/ 0 h 676869"/>
              <a:gd name="connsiteX2" fmla="*/ 232106 w 350145"/>
              <a:gd name="connsiteY2" fmla="*/ 200719 h 676869"/>
              <a:gd name="connsiteX3" fmla="*/ 348509 w 350145"/>
              <a:gd name="connsiteY3" fmla="*/ 339625 h 676869"/>
              <a:gd name="connsiteX4" fmla="*/ 127052 w 350145"/>
              <a:gd name="connsiteY4" fmla="*/ 561081 h 676869"/>
              <a:gd name="connsiteX5" fmla="*/ 128392 w 350145"/>
              <a:gd name="connsiteY5" fmla="*/ 676869 h 676869"/>
              <a:gd name="connsiteX6" fmla="*/ 7541 w 350145"/>
              <a:gd name="connsiteY6" fmla="*/ 669726 h 676869"/>
              <a:gd name="connsiteX7" fmla="*/ 350145 w 350145"/>
              <a:gd name="connsiteY7" fmla="*/ 342006 h 676869"/>
              <a:gd name="connsiteX8" fmla="*/ 0 w 350145"/>
              <a:gd name="connsiteY8" fmla="*/ 0 h 676869"/>
              <a:gd name="connsiteX0" fmla="*/ 0 w 350145"/>
              <a:gd name="connsiteY0" fmla="*/ 0 h 676869"/>
              <a:gd name="connsiteX1" fmla="*/ 227441 w 350145"/>
              <a:gd name="connsiteY1" fmla="*/ 4762 h 676869"/>
              <a:gd name="connsiteX2" fmla="*/ 232106 w 350145"/>
              <a:gd name="connsiteY2" fmla="*/ 200719 h 676869"/>
              <a:gd name="connsiteX3" fmla="*/ 348509 w 350145"/>
              <a:gd name="connsiteY3" fmla="*/ 339625 h 676869"/>
              <a:gd name="connsiteX4" fmla="*/ 127052 w 350145"/>
              <a:gd name="connsiteY4" fmla="*/ 561081 h 676869"/>
              <a:gd name="connsiteX5" fmla="*/ 128392 w 350145"/>
              <a:gd name="connsiteY5" fmla="*/ 676869 h 676869"/>
              <a:gd name="connsiteX6" fmla="*/ 7541 w 350145"/>
              <a:gd name="connsiteY6" fmla="*/ 669726 h 676869"/>
              <a:gd name="connsiteX7" fmla="*/ 350145 w 350145"/>
              <a:gd name="connsiteY7" fmla="*/ 342006 h 676869"/>
              <a:gd name="connsiteX8" fmla="*/ 0 w 350145"/>
              <a:gd name="connsiteY8" fmla="*/ 0 h 676869"/>
              <a:gd name="connsiteX0" fmla="*/ 0 w 378530"/>
              <a:gd name="connsiteY0" fmla="*/ 0 h 676869"/>
              <a:gd name="connsiteX1" fmla="*/ 227441 w 378530"/>
              <a:gd name="connsiteY1" fmla="*/ 4762 h 676869"/>
              <a:gd name="connsiteX2" fmla="*/ 232106 w 378530"/>
              <a:gd name="connsiteY2" fmla="*/ 200719 h 676869"/>
              <a:gd name="connsiteX3" fmla="*/ 348509 w 378530"/>
              <a:gd name="connsiteY3" fmla="*/ 339625 h 676869"/>
              <a:gd name="connsiteX4" fmla="*/ 127052 w 378530"/>
              <a:gd name="connsiteY4" fmla="*/ 561081 h 676869"/>
              <a:gd name="connsiteX5" fmla="*/ 128392 w 378530"/>
              <a:gd name="connsiteY5" fmla="*/ 676869 h 676869"/>
              <a:gd name="connsiteX6" fmla="*/ 7541 w 378530"/>
              <a:gd name="connsiteY6" fmla="*/ 669726 h 676869"/>
              <a:gd name="connsiteX7" fmla="*/ 378530 w 378530"/>
              <a:gd name="connsiteY7" fmla="*/ 342006 h 676869"/>
              <a:gd name="connsiteX8" fmla="*/ 0 w 378530"/>
              <a:gd name="connsiteY8" fmla="*/ 0 h 676869"/>
              <a:gd name="connsiteX0" fmla="*/ 0 w 378530"/>
              <a:gd name="connsiteY0" fmla="*/ 0 h 676869"/>
              <a:gd name="connsiteX1" fmla="*/ 227441 w 378530"/>
              <a:gd name="connsiteY1" fmla="*/ 4762 h 676869"/>
              <a:gd name="connsiteX2" fmla="*/ 232106 w 378530"/>
              <a:gd name="connsiteY2" fmla="*/ 200719 h 676869"/>
              <a:gd name="connsiteX3" fmla="*/ 374315 w 378530"/>
              <a:gd name="connsiteY3" fmla="*/ 339625 h 676869"/>
              <a:gd name="connsiteX4" fmla="*/ 127052 w 378530"/>
              <a:gd name="connsiteY4" fmla="*/ 561081 h 676869"/>
              <a:gd name="connsiteX5" fmla="*/ 128392 w 378530"/>
              <a:gd name="connsiteY5" fmla="*/ 676869 h 676869"/>
              <a:gd name="connsiteX6" fmla="*/ 7541 w 378530"/>
              <a:gd name="connsiteY6" fmla="*/ 669726 h 676869"/>
              <a:gd name="connsiteX7" fmla="*/ 378530 w 378530"/>
              <a:gd name="connsiteY7" fmla="*/ 342006 h 676869"/>
              <a:gd name="connsiteX8" fmla="*/ 0 w 378530"/>
              <a:gd name="connsiteY8" fmla="*/ 0 h 676869"/>
              <a:gd name="connsiteX0" fmla="*/ 0 w 378530"/>
              <a:gd name="connsiteY0" fmla="*/ 0 h 679250"/>
              <a:gd name="connsiteX1" fmla="*/ 227441 w 378530"/>
              <a:gd name="connsiteY1" fmla="*/ 4762 h 679250"/>
              <a:gd name="connsiteX2" fmla="*/ 232106 w 378530"/>
              <a:gd name="connsiteY2" fmla="*/ 200719 h 679250"/>
              <a:gd name="connsiteX3" fmla="*/ 374315 w 378530"/>
              <a:gd name="connsiteY3" fmla="*/ 339625 h 679250"/>
              <a:gd name="connsiteX4" fmla="*/ 127052 w 378530"/>
              <a:gd name="connsiteY4" fmla="*/ 561081 h 679250"/>
              <a:gd name="connsiteX5" fmla="*/ 226450 w 378530"/>
              <a:gd name="connsiteY5" fmla="*/ 679250 h 679250"/>
              <a:gd name="connsiteX6" fmla="*/ 7541 w 378530"/>
              <a:gd name="connsiteY6" fmla="*/ 669726 h 679250"/>
              <a:gd name="connsiteX7" fmla="*/ 378530 w 378530"/>
              <a:gd name="connsiteY7" fmla="*/ 342006 h 679250"/>
              <a:gd name="connsiteX8" fmla="*/ 0 w 378530"/>
              <a:gd name="connsiteY8" fmla="*/ 0 h 679250"/>
              <a:gd name="connsiteX0" fmla="*/ 0 w 378530"/>
              <a:gd name="connsiteY0" fmla="*/ 0 h 679250"/>
              <a:gd name="connsiteX1" fmla="*/ 227441 w 378530"/>
              <a:gd name="connsiteY1" fmla="*/ 4762 h 679250"/>
              <a:gd name="connsiteX2" fmla="*/ 232106 w 378530"/>
              <a:gd name="connsiteY2" fmla="*/ 200719 h 679250"/>
              <a:gd name="connsiteX3" fmla="*/ 374315 w 378530"/>
              <a:gd name="connsiteY3" fmla="*/ 339625 h 679250"/>
              <a:gd name="connsiteX4" fmla="*/ 222528 w 378530"/>
              <a:gd name="connsiteY4" fmla="*/ 484881 h 679250"/>
              <a:gd name="connsiteX5" fmla="*/ 226450 w 378530"/>
              <a:gd name="connsiteY5" fmla="*/ 679250 h 679250"/>
              <a:gd name="connsiteX6" fmla="*/ 7541 w 378530"/>
              <a:gd name="connsiteY6" fmla="*/ 669726 h 679250"/>
              <a:gd name="connsiteX7" fmla="*/ 378530 w 378530"/>
              <a:gd name="connsiteY7" fmla="*/ 342006 h 679250"/>
              <a:gd name="connsiteX8" fmla="*/ 0 w 378530"/>
              <a:gd name="connsiteY8" fmla="*/ 0 h 679250"/>
              <a:gd name="connsiteX0" fmla="*/ 0 w 378530"/>
              <a:gd name="connsiteY0" fmla="*/ 0 h 679250"/>
              <a:gd name="connsiteX1" fmla="*/ 227441 w 378530"/>
              <a:gd name="connsiteY1" fmla="*/ 4762 h 679250"/>
              <a:gd name="connsiteX2" fmla="*/ 232106 w 378530"/>
              <a:gd name="connsiteY2" fmla="*/ 207863 h 679250"/>
              <a:gd name="connsiteX3" fmla="*/ 374315 w 378530"/>
              <a:gd name="connsiteY3" fmla="*/ 339625 h 679250"/>
              <a:gd name="connsiteX4" fmla="*/ 222528 w 378530"/>
              <a:gd name="connsiteY4" fmla="*/ 484881 h 679250"/>
              <a:gd name="connsiteX5" fmla="*/ 226450 w 378530"/>
              <a:gd name="connsiteY5" fmla="*/ 679250 h 679250"/>
              <a:gd name="connsiteX6" fmla="*/ 7541 w 378530"/>
              <a:gd name="connsiteY6" fmla="*/ 669726 h 679250"/>
              <a:gd name="connsiteX7" fmla="*/ 378530 w 378530"/>
              <a:gd name="connsiteY7" fmla="*/ 342006 h 679250"/>
              <a:gd name="connsiteX8" fmla="*/ 0 w 378530"/>
              <a:gd name="connsiteY8" fmla="*/ 0 h 679250"/>
              <a:gd name="connsiteX0" fmla="*/ 0 w 378530"/>
              <a:gd name="connsiteY0" fmla="*/ 0 h 679250"/>
              <a:gd name="connsiteX1" fmla="*/ 227441 w 378530"/>
              <a:gd name="connsiteY1" fmla="*/ 4762 h 679250"/>
              <a:gd name="connsiteX2" fmla="*/ 232106 w 378530"/>
              <a:gd name="connsiteY2" fmla="*/ 207863 h 679250"/>
              <a:gd name="connsiteX3" fmla="*/ 374315 w 378530"/>
              <a:gd name="connsiteY3" fmla="*/ 339625 h 679250"/>
              <a:gd name="connsiteX4" fmla="*/ 222528 w 378530"/>
              <a:gd name="connsiteY4" fmla="*/ 484881 h 679250"/>
              <a:gd name="connsiteX5" fmla="*/ 226450 w 378530"/>
              <a:gd name="connsiteY5" fmla="*/ 679250 h 679250"/>
              <a:gd name="connsiteX6" fmla="*/ 7541 w 378530"/>
              <a:gd name="connsiteY6" fmla="*/ 676870 h 679250"/>
              <a:gd name="connsiteX7" fmla="*/ 378530 w 378530"/>
              <a:gd name="connsiteY7" fmla="*/ 342006 h 679250"/>
              <a:gd name="connsiteX8" fmla="*/ 0 w 378530"/>
              <a:gd name="connsiteY8" fmla="*/ 0 h 679250"/>
              <a:gd name="connsiteX0" fmla="*/ 0 w 409495"/>
              <a:gd name="connsiteY0" fmla="*/ 0 h 679250"/>
              <a:gd name="connsiteX1" fmla="*/ 227441 w 409495"/>
              <a:gd name="connsiteY1" fmla="*/ 4762 h 679250"/>
              <a:gd name="connsiteX2" fmla="*/ 232106 w 409495"/>
              <a:gd name="connsiteY2" fmla="*/ 207863 h 679250"/>
              <a:gd name="connsiteX3" fmla="*/ 374315 w 409495"/>
              <a:gd name="connsiteY3" fmla="*/ 339625 h 679250"/>
              <a:gd name="connsiteX4" fmla="*/ 222528 w 409495"/>
              <a:gd name="connsiteY4" fmla="*/ 484881 h 679250"/>
              <a:gd name="connsiteX5" fmla="*/ 226450 w 409495"/>
              <a:gd name="connsiteY5" fmla="*/ 679250 h 679250"/>
              <a:gd name="connsiteX6" fmla="*/ 7541 w 409495"/>
              <a:gd name="connsiteY6" fmla="*/ 676870 h 679250"/>
              <a:gd name="connsiteX7" fmla="*/ 409495 w 409495"/>
              <a:gd name="connsiteY7" fmla="*/ 337243 h 679250"/>
              <a:gd name="connsiteX8" fmla="*/ 0 w 409495"/>
              <a:gd name="connsiteY8" fmla="*/ 0 h 679250"/>
              <a:gd name="connsiteX0" fmla="*/ 0 w 409495"/>
              <a:gd name="connsiteY0" fmla="*/ 0 h 679250"/>
              <a:gd name="connsiteX1" fmla="*/ 227441 w 409495"/>
              <a:gd name="connsiteY1" fmla="*/ 4762 h 679250"/>
              <a:gd name="connsiteX2" fmla="*/ 232106 w 409495"/>
              <a:gd name="connsiteY2" fmla="*/ 207863 h 679250"/>
              <a:gd name="connsiteX3" fmla="*/ 327868 w 409495"/>
              <a:gd name="connsiteY3" fmla="*/ 337244 h 679250"/>
              <a:gd name="connsiteX4" fmla="*/ 222528 w 409495"/>
              <a:gd name="connsiteY4" fmla="*/ 484881 h 679250"/>
              <a:gd name="connsiteX5" fmla="*/ 226450 w 409495"/>
              <a:gd name="connsiteY5" fmla="*/ 679250 h 679250"/>
              <a:gd name="connsiteX6" fmla="*/ 7541 w 409495"/>
              <a:gd name="connsiteY6" fmla="*/ 676870 h 679250"/>
              <a:gd name="connsiteX7" fmla="*/ 409495 w 409495"/>
              <a:gd name="connsiteY7" fmla="*/ 337243 h 679250"/>
              <a:gd name="connsiteX8" fmla="*/ 0 w 409495"/>
              <a:gd name="connsiteY8" fmla="*/ 0 h 679250"/>
              <a:gd name="connsiteX0" fmla="*/ 0 w 370788"/>
              <a:gd name="connsiteY0" fmla="*/ 0 h 679250"/>
              <a:gd name="connsiteX1" fmla="*/ 227441 w 370788"/>
              <a:gd name="connsiteY1" fmla="*/ 4762 h 679250"/>
              <a:gd name="connsiteX2" fmla="*/ 232106 w 370788"/>
              <a:gd name="connsiteY2" fmla="*/ 207863 h 679250"/>
              <a:gd name="connsiteX3" fmla="*/ 327868 w 370788"/>
              <a:gd name="connsiteY3" fmla="*/ 337244 h 679250"/>
              <a:gd name="connsiteX4" fmla="*/ 222528 w 370788"/>
              <a:gd name="connsiteY4" fmla="*/ 484881 h 679250"/>
              <a:gd name="connsiteX5" fmla="*/ 226450 w 370788"/>
              <a:gd name="connsiteY5" fmla="*/ 679250 h 679250"/>
              <a:gd name="connsiteX6" fmla="*/ 7541 w 370788"/>
              <a:gd name="connsiteY6" fmla="*/ 676870 h 679250"/>
              <a:gd name="connsiteX7" fmla="*/ 370788 w 370788"/>
              <a:gd name="connsiteY7" fmla="*/ 332480 h 679250"/>
              <a:gd name="connsiteX8" fmla="*/ 0 w 370788"/>
              <a:gd name="connsiteY8" fmla="*/ 0 h 679250"/>
              <a:gd name="connsiteX0" fmla="*/ 0 w 370788"/>
              <a:gd name="connsiteY0" fmla="*/ 0 h 679250"/>
              <a:gd name="connsiteX1" fmla="*/ 227441 w 370788"/>
              <a:gd name="connsiteY1" fmla="*/ 4762 h 679250"/>
              <a:gd name="connsiteX2" fmla="*/ 232106 w 370788"/>
              <a:gd name="connsiteY2" fmla="*/ 207863 h 679250"/>
              <a:gd name="connsiteX3" fmla="*/ 263356 w 370788"/>
              <a:gd name="connsiteY3" fmla="*/ 334863 h 679250"/>
              <a:gd name="connsiteX4" fmla="*/ 222528 w 370788"/>
              <a:gd name="connsiteY4" fmla="*/ 484881 h 679250"/>
              <a:gd name="connsiteX5" fmla="*/ 226450 w 370788"/>
              <a:gd name="connsiteY5" fmla="*/ 679250 h 679250"/>
              <a:gd name="connsiteX6" fmla="*/ 7541 w 370788"/>
              <a:gd name="connsiteY6" fmla="*/ 676870 h 679250"/>
              <a:gd name="connsiteX7" fmla="*/ 370788 w 370788"/>
              <a:gd name="connsiteY7" fmla="*/ 332480 h 679250"/>
              <a:gd name="connsiteX8" fmla="*/ 0 w 370788"/>
              <a:gd name="connsiteY8" fmla="*/ 0 h 679250"/>
              <a:gd name="connsiteX0" fmla="*/ 0 w 350144"/>
              <a:gd name="connsiteY0" fmla="*/ 0 h 679250"/>
              <a:gd name="connsiteX1" fmla="*/ 227441 w 350144"/>
              <a:gd name="connsiteY1" fmla="*/ 4762 h 679250"/>
              <a:gd name="connsiteX2" fmla="*/ 232106 w 350144"/>
              <a:gd name="connsiteY2" fmla="*/ 207863 h 679250"/>
              <a:gd name="connsiteX3" fmla="*/ 263356 w 350144"/>
              <a:gd name="connsiteY3" fmla="*/ 334863 h 679250"/>
              <a:gd name="connsiteX4" fmla="*/ 222528 w 350144"/>
              <a:gd name="connsiteY4" fmla="*/ 484881 h 679250"/>
              <a:gd name="connsiteX5" fmla="*/ 226450 w 350144"/>
              <a:gd name="connsiteY5" fmla="*/ 679250 h 679250"/>
              <a:gd name="connsiteX6" fmla="*/ 7541 w 350144"/>
              <a:gd name="connsiteY6" fmla="*/ 676870 h 679250"/>
              <a:gd name="connsiteX7" fmla="*/ 350144 w 350144"/>
              <a:gd name="connsiteY7" fmla="*/ 361055 h 679250"/>
              <a:gd name="connsiteX8" fmla="*/ 0 w 350144"/>
              <a:gd name="connsiteY8" fmla="*/ 0 h 679250"/>
              <a:gd name="connsiteX0" fmla="*/ 0 w 375948"/>
              <a:gd name="connsiteY0" fmla="*/ 0 h 679250"/>
              <a:gd name="connsiteX1" fmla="*/ 227441 w 375948"/>
              <a:gd name="connsiteY1" fmla="*/ 4762 h 679250"/>
              <a:gd name="connsiteX2" fmla="*/ 232106 w 375948"/>
              <a:gd name="connsiteY2" fmla="*/ 207863 h 679250"/>
              <a:gd name="connsiteX3" fmla="*/ 263356 w 375948"/>
              <a:gd name="connsiteY3" fmla="*/ 334863 h 679250"/>
              <a:gd name="connsiteX4" fmla="*/ 222528 w 375948"/>
              <a:gd name="connsiteY4" fmla="*/ 484881 h 679250"/>
              <a:gd name="connsiteX5" fmla="*/ 226450 w 375948"/>
              <a:gd name="connsiteY5" fmla="*/ 679250 h 679250"/>
              <a:gd name="connsiteX6" fmla="*/ 7541 w 375948"/>
              <a:gd name="connsiteY6" fmla="*/ 676870 h 679250"/>
              <a:gd name="connsiteX7" fmla="*/ 375948 w 375948"/>
              <a:gd name="connsiteY7" fmla="*/ 339624 h 679250"/>
              <a:gd name="connsiteX8" fmla="*/ 0 w 375948"/>
              <a:gd name="connsiteY8" fmla="*/ 0 h 679250"/>
              <a:gd name="connsiteX0" fmla="*/ 0 w 375948"/>
              <a:gd name="connsiteY0" fmla="*/ 0 h 679250"/>
              <a:gd name="connsiteX1" fmla="*/ 227441 w 375948"/>
              <a:gd name="connsiteY1" fmla="*/ 4762 h 679250"/>
              <a:gd name="connsiteX2" fmla="*/ 232106 w 375948"/>
              <a:gd name="connsiteY2" fmla="*/ 207863 h 679250"/>
              <a:gd name="connsiteX3" fmla="*/ 374315 w 375948"/>
              <a:gd name="connsiteY3" fmla="*/ 339625 h 679250"/>
              <a:gd name="connsiteX4" fmla="*/ 222528 w 375948"/>
              <a:gd name="connsiteY4" fmla="*/ 484881 h 679250"/>
              <a:gd name="connsiteX5" fmla="*/ 226450 w 375948"/>
              <a:gd name="connsiteY5" fmla="*/ 679250 h 679250"/>
              <a:gd name="connsiteX6" fmla="*/ 7541 w 375948"/>
              <a:gd name="connsiteY6" fmla="*/ 676870 h 679250"/>
              <a:gd name="connsiteX7" fmla="*/ 375948 w 375948"/>
              <a:gd name="connsiteY7" fmla="*/ 339624 h 679250"/>
              <a:gd name="connsiteX8" fmla="*/ 0 w 375948"/>
              <a:gd name="connsiteY8" fmla="*/ 0 h 679250"/>
              <a:gd name="connsiteX0" fmla="*/ 0 w 375948"/>
              <a:gd name="connsiteY0" fmla="*/ 0 h 679250"/>
              <a:gd name="connsiteX1" fmla="*/ 227441 w 375948"/>
              <a:gd name="connsiteY1" fmla="*/ 4762 h 679250"/>
              <a:gd name="connsiteX2" fmla="*/ 232106 w 375948"/>
              <a:gd name="connsiteY2" fmla="*/ 207863 h 679250"/>
              <a:gd name="connsiteX3" fmla="*/ 374315 w 375948"/>
              <a:gd name="connsiteY3" fmla="*/ 339625 h 679250"/>
              <a:gd name="connsiteX4" fmla="*/ 222528 w 375948"/>
              <a:gd name="connsiteY4" fmla="*/ 484881 h 679250"/>
              <a:gd name="connsiteX5" fmla="*/ 226450 w 375948"/>
              <a:gd name="connsiteY5" fmla="*/ 679250 h 679250"/>
              <a:gd name="connsiteX6" fmla="*/ 7541 w 375948"/>
              <a:gd name="connsiteY6" fmla="*/ 676870 h 679250"/>
              <a:gd name="connsiteX7" fmla="*/ 375948 w 375948"/>
              <a:gd name="connsiteY7" fmla="*/ 339624 h 679250"/>
              <a:gd name="connsiteX8" fmla="*/ 0 w 375948"/>
              <a:gd name="connsiteY8" fmla="*/ 0 h 679250"/>
              <a:gd name="connsiteX0" fmla="*/ 0 w 375948"/>
              <a:gd name="connsiteY0" fmla="*/ 0 h 679250"/>
              <a:gd name="connsiteX1" fmla="*/ 227441 w 375948"/>
              <a:gd name="connsiteY1" fmla="*/ 4762 h 679250"/>
              <a:gd name="connsiteX2" fmla="*/ 232106 w 375948"/>
              <a:gd name="connsiteY2" fmla="*/ 207863 h 679250"/>
              <a:gd name="connsiteX3" fmla="*/ 374315 w 375948"/>
              <a:gd name="connsiteY3" fmla="*/ 339625 h 679250"/>
              <a:gd name="connsiteX4" fmla="*/ 232850 w 375948"/>
              <a:gd name="connsiteY4" fmla="*/ 494406 h 679250"/>
              <a:gd name="connsiteX5" fmla="*/ 226450 w 375948"/>
              <a:gd name="connsiteY5" fmla="*/ 679250 h 679250"/>
              <a:gd name="connsiteX6" fmla="*/ 7541 w 375948"/>
              <a:gd name="connsiteY6" fmla="*/ 676870 h 679250"/>
              <a:gd name="connsiteX7" fmla="*/ 375948 w 375948"/>
              <a:gd name="connsiteY7" fmla="*/ 339624 h 679250"/>
              <a:gd name="connsiteX8" fmla="*/ 0 w 375948"/>
              <a:gd name="connsiteY8" fmla="*/ 0 h 679250"/>
              <a:gd name="connsiteX0" fmla="*/ 0 w 375948"/>
              <a:gd name="connsiteY0" fmla="*/ 0 h 679250"/>
              <a:gd name="connsiteX1" fmla="*/ 227441 w 375948"/>
              <a:gd name="connsiteY1" fmla="*/ 4762 h 679250"/>
              <a:gd name="connsiteX2" fmla="*/ 301779 w 375948"/>
              <a:gd name="connsiteY2" fmla="*/ 176907 h 679250"/>
              <a:gd name="connsiteX3" fmla="*/ 374315 w 375948"/>
              <a:gd name="connsiteY3" fmla="*/ 339625 h 679250"/>
              <a:gd name="connsiteX4" fmla="*/ 232850 w 375948"/>
              <a:gd name="connsiteY4" fmla="*/ 494406 h 679250"/>
              <a:gd name="connsiteX5" fmla="*/ 226450 w 375948"/>
              <a:gd name="connsiteY5" fmla="*/ 679250 h 679250"/>
              <a:gd name="connsiteX6" fmla="*/ 7541 w 375948"/>
              <a:gd name="connsiteY6" fmla="*/ 676870 h 679250"/>
              <a:gd name="connsiteX7" fmla="*/ 375948 w 375948"/>
              <a:gd name="connsiteY7" fmla="*/ 339624 h 679250"/>
              <a:gd name="connsiteX8" fmla="*/ 0 w 375948"/>
              <a:gd name="connsiteY8" fmla="*/ 0 h 679250"/>
              <a:gd name="connsiteX0" fmla="*/ 0 w 419815"/>
              <a:gd name="connsiteY0" fmla="*/ 0 h 679250"/>
              <a:gd name="connsiteX1" fmla="*/ 227441 w 419815"/>
              <a:gd name="connsiteY1" fmla="*/ 4762 h 679250"/>
              <a:gd name="connsiteX2" fmla="*/ 301779 w 419815"/>
              <a:gd name="connsiteY2" fmla="*/ 176907 h 679250"/>
              <a:gd name="connsiteX3" fmla="*/ 374315 w 419815"/>
              <a:gd name="connsiteY3" fmla="*/ 339625 h 679250"/>
              <a:gd name="connsiteX4" fmla="*/ 232850 w 419815"/>
              <a:gd name="connsiteY4" fmla="*/ 494406 h 679250"/>
              <a:gd name="connsiteX5" fmla="*/ 226450 w 419815"/>
              <a:gd name="connsiteY5" fmla="*/ 679250 h 679250"/>
              <a:gd name="connsiteX6" fmla="*/ 7541 w 419815"/>
              <a:gd name="connsiteY6" fmla="*/ 676870 h 679250"/>
              <a:gd name="connsiteX7" fmla="*/ 419815 w 419815"/>
              <a:gd name="connsiteY7" fmla="*/ 339624 h 679250"/>
              <a:gd name="connsiteX8" fmla="*/ 0 w 419815"/>
              <a:gd name="connsiteY8" fmla="*/ 0 h 679250"/>
              <a:gd name="connsiteX0" fmla="*/ 0 w 374315"/>
              <a:gd name="connsiteY0" fmla="*/ 0 h 679250"/>
              <a:gd name="connsiteX1" fmla="*/ 227441 w 374315"/>
              <a:gd name="connsiteY1" fmla="*/ 4762 h 679250"/>
              <a:gd name="connsiteX2" fmla="*/ 301779 w 374315"/>
              <a:gd name="connsiteY2" fmla="*/ 176907 h 679250"/>
              <a:gd name="connsiteX3" fmla="*/ 374315 w 374315"/>
              <a:gd name="connsiteY3" fmla="*/ 339625 h 679250"/>
              <a:gd name="connsiteX4" fmla="*/ 232850 w 374315"/>
              <a:gd name="connsiteY4" fmla="*/ 494406 h 679250"/>
              <a:gd name="connsiteX5" fmla="*/ 226450 w 374315"/>
              <a:gd name="connsiteY5" fmla="*/ 679250 h 679250"/>
              <a:gd name="connsiteX6" fmla="*/ 7541 w 374315"/>
              <a:gd name="connsiteY6" fmla="*/ 676870 h 679250"/>
              <a:gd name="connsiteX7" fmla="*/ 308856 w 374315"/>
              <a:gd name="connsiteY7" fmla="*/ 330099 h 679250"/>
              <a:gd name="connsiteX8" fmla="*/ 0 w 374315"/>
              <a:gd name="connsiteY8" fmla="*/ 0 h 679250"/>
              <a:gd name="connsiteX0" fmla="*/ 0 w 410442"/>
              <a:gd name="connsiteY0" fmla="*/ 0 h 679250"/>
              <a:gd name="connsiteX1" fmla="*/ 227441 w 410442"/>
              <a:gd name="connsiteY1" fmla="*/ 4762 h 679250"/>
              <a:gd name="connsiteX2" fmla="*/ 301779 w 410442"/>
              <a:gd name="connsiteY2" fmla="*/ 176907 h 679250"/>
              <a:gd name="connsiteX3" fmla="*/ 410442 w 410442"/>
              <a:gd name="connsiteY3" fmla="*/ 339625 h 679250"/>
              <a:gd name="connsiteX4" fmla="*/ 232850 w 410442"/>
              <a:gd name="connsiteY4" fmla="*/ 494406 h 679250"/>
              <a:gd name="connsiteX5" fmla="*/ 226450 w 410442"/>
              <a:gd name="connsiteY5" fmla="*/ 679250 h 679250"/>
              <a:gd name="connsiteX6" fmla="*/ 7541 w 410442"/>
              <a:gd name="connsiteY6" fmla="*/ 676870 h 679250"/>
              <a:gd name="connsiteX7" fmla="*/ 308856 w 410442"/>
              <a:gd name="connsiteY7" fmla="*/ 330099 h 679250"/>
              <a:gd name="connsiteX8" fmla="*/ 0 w 410442"/>
              <a:gd name="connsiteY8" fmla="*/ 0 h 679250"/>
              <a:gd name="connsiteX0" fmla="*/ 0 w 410442"/>
              <a:gd name="connsiteY0" fmla="*/ 0 h 679250"/>
              <a:gd name="connsiteX1" fmla="*/ 227441 w 410442"/>
              <a:gd name="connsiteY1" fmla="*/ 4762 h 679250"/>
              <a:gd name="connsiteX2" fmla="*/ 301779 w 410442"/>
              <a:gd name="connsiteY2" fmla="*/ 176907 h 679250"/>
              <a:gd name="connsiteX3" fmla="*/ 410442 w 410442"/>
              <a:gd name="connsiteY3" fmla="*/ 339625 h 679250"/>
              <a:gd name="connsiteX4" fmla="*/ 232850 w 410442"/>
              <a:gd name="connsiteY4" fmla="*/ 494406 h 679250"/>
              <a:gd name="connsiteX5" fmla="*/ 226450 w 410442"/>
              <a:gd name="connsiteY5" fmla="*/ 679250 h 679250"/>
              <a:gd name="connsiteX6" fmla="*/ 7541 w 410442"/>
              <a:gd name="connsiteY6" fmla="*/ 676870 h 679250"/>
              <a:gd name="connsiteX7" fmla="*/ 347562 w 410442"/>
              <a:gd name="connsiteY7" fmla="*/ 332480 h 679250"/>
              <a:gd name="connsiteX8" fmla="*/ 0 w 410442"/>
              <a:gd name="connsiteY8" fmla="*/ 0 h 679250"/>
              <a:gd name="connsiteX0" fmla="*/ 0 w 410442"/>
              <a:gd name="connsiteY0" fmla="*/ 0 h 679250"/>
              <a:gd name="connsiteX1" fmla="*/ 227441 w 410442"/>
              <a:gd name="connsiteY1" fmla="*/ 4762 h 679250"/>
              <a:gd name="connsiteX2" fmla="*/ 301779 w 410442"/>
              <a:gd name="connsiteY2" fmla="*/ 176907 h 679250"/>
              <a:gd name="connsiteX3" fmla="*/ 410442 w 410442"/>
              <a:gd name="connsiteY3" fmla="*/ 339625 h 679250"/>
              <a:gd name="connsiteX4" fmla="*/ 232850 w 410442"/>
              <a:gd name="connsiteY4" fmla="*/ 494406 h 679250"/>
              <a:gd name="connsiteX5" fmla="*/ 226450 w 410442"/>
              <a:gd name="connsiteY5" fmla="*/ 679250 h 679250"/>
              <a:gd name="connsiteX6" fmla="*/ 7541 w 410442"/>
              <a:gd name="connsiteY6" fmla="*/ 676870 h 679250"/>
              <a:gd name="connsiteX7" fmla="*/ 368206 w 410442"/>
              <a:gd name="connsiteY7" fmla="*/ 334862 h 679250"/>
              <a:gd name="connsiteX8" fmla="*/ 0 w 410442"/>
              <a:gd name="connsiteY8" fmla="*/ 0 h 679250"/>
              <a:gd name="connsiteX0" fmla="*/ 0 w 410442"/>
              <a:gd name="connsiteY0" fmla="*/ 0 h 679250"/>
              <a:gd name="connsiteX1" fmla="*/ 227441 w 410442"/>
              <a:gd name="connsiteY1" fmla="*/ 4762 h 679250"/>
              <a:gd name="connsiteX2" fmla="*/ 301779 w 410442"/>
              <a:gd name="connsiteY2" fmla="*/ 176907 h 679250"/>
              <a:gd name="connsiteX3" fmla="*/ 410442 w 410442"/>
              <a:gd name="connsiteY3" fmla="*/ 339625 h 679250"/>
              <a:gd name="connsiteX4" fmla="*/ 232850 w 410442"/>
              <a:gd name="connsiteY4" fmla="*/ 494406 h 679250"/>
              <a:gd name="connsiteX5" fmla="*/ 226450 w 410442"/>
              <a:gd name="connsiteY5" fmla="*/ 679250 h 679250"/>
              <a:gd name="connsiteX6" fmla="*/ 7541 w 410442"/>
              <a:gd name="connsiteY6" fmla="*/ 676870 h 679250"/>
              <a:gd name="connsiteX7" fmla="*/ 381108 w 410442"/>
              <a:gd name="connsiteY7" fmla="*/ 334862 h 679250"/>
              <a:gd name="connsiteX8" fmla="*/ 0 w 410442"/>
              <a:gd name="connsiteY8" fmla="*/ 0 h 679250"/>
              <a:gd name="connsiteX0" fmla="*/ 0 w 410442"/>
              <a:gd name="connsiteY0" fmla="*/ 0 h 679250"/>
              <a:gd name="connsiteX1" fmla="*/ 227441 w 410442"/>
              <a:gd name="connsiteY1" fmla="*/ 4762 h 679250"/>
              <a:gd name="connsiteX2" fmla="*/ 301779 w 410442"/>
              <a:gd name="connsiteY2" fmla="*/ 176907 h 679250"/>
              <a:gd name="connsiteX3" fmla="*/ 410442 w 410442"/>
              <a:gd name="connsiteY3" fmla="*/ 339625 h 679250"/>
              <a:gd name="connsiteX4" fmla="*/ 232850 w 410442"/>
              <a:gd name="connsiteY4" fmla="*/ 494406 h 679250"/>
              <a:gd name="connsiteX5" fmla="*/ 226450 w 410442"/>
              <a:gd name="connsiteY5" fmla="*/ 679250 h 679250"/>
              <a:gd name="connsiteX6" fmla="*/ 7541 w 410442"/>
              <a:gd name="connsiteY6" fmla="*/ 676870 h 679250"/>
              <a:gd name="connsiteX7" fmla="*/ 391429 w 410442"/>
              <a:gd name="connsiteY7" fmla="*/ 334862 h 679250"/>
              <a:gd name="connsiteX8" fmla="*/ 0 w 410442"/>
              <a:gd name="connsiteY8" fmla="*/ 0 h 679250"/>
              <a:gd name="connsiteX0" fmla="*/ 0 w 438827"/>
              <a:gd name="connsiteY0" fmla="*/ 0 h 679250"/>
              <a:gd name="connsiteX1" fmla="*/ 227441 w 438827"/>
              <a:gd name="connsiteY1" fmla="*/ 4762 h 679250"/>
              <a:gd name="connsiteX2" fmla="*/ 301779 w 438827"/>
              <a:gd name="connsiteY2" fmla="*/ 176907 h 679250"/>
              <a:gd name="connsiteX3" fmla="*/ 438827 w 438827"/>
              <a:gd name="connsiteY3" fmla="*/ 339625 h 679250"/>
              <a:gd name="connsiteX4" fmla="*/ 232850 w 438827"/>
              <a:gd name="connsiteY4" fmla="*/ 494406 h 679250"/>
              <a:gd name="connsiteX5" fmla="*/ 226450 w 438827"/>
              <a:gd name="connsiteY5" fmla="*/ 679250 h 679250"/>
              <a:gd name="connsiteX6" fmla="*/ 7541 w 438827"/>
              <a:gd name="connsiteY6" fmla="*/ 676870 h 679250"/>
              <a:gd name="connsiteX7" fmla="*/ 391429 w 438827"/>
              <a:gd name="connsiteY7" fmla="*/ 334862 h 679250"/>
              <a:gd name="connsiteX8" fmla="*/ 0 w 438827"/>
              <a:gd name="connsiteY8" fmla="*/ 0 h 679250"/>
              <a:gd name="connsiteX0" fmla="*/ 0 w 438827"/>
              <a:gd name="connsiteY0" fmla="*/ 0 h 679250"/>
              <a:gd name="connsiteX1" fmla="*/ 227441 w 438827"/>
              <a:gd name="connsiteY1" fmla="*/ 4762 h 679250"/>
              <a:gd name="connsiteX2" fmla="*/ 301779 w 438827"/>
              <a:gd name="connsiteY2" fmla="*/ 176907 h 679250"/>
              <a:gd name="connsiteX3" fmla="*/ 438827 w 438827"/>
              <a:gd name="connsiteY3" fmla="*/ 339625 h 679250"/>
              <a:gd name="connsiteX4" fmla="*/ 232850 w 438827"/>
              <a:gd name="connsiteY4" fmla="*/ 494406 h 679250"/>
              <a:gd name="connsiteX5" fmla="*/ 226450 w 438827"/>
              <a:gd name="connsiteY5" fmla="*/ 679250 h 679250"/>
              <a:gd name="connsiteX6" fmla="*/ 7541 w 438827"/>
              <a:gd name="connsiteY6" fmla="*/ 676870 h 679250"/>
              <a:gd name="connsiteX7" fmla="*/ 412073 w 438827"/>
              <a:gd name="connsiteY7" fmla="*/ 337243 h 679250"/>
              <a:gd name="connsiteX8" fmla="*/ 0 w 438827"/>
              <a:gd name="connsiteY8" fmla="*/ 0 h 679250"/>
              <a:gd name="connsiteX0" fmla="*/ 0 w 438827"/>
              <a:gd name="connsiteY0" fmla="*/ 0 h 679250"/>
              <a:gd name="connsiteX1" fmla="*/ 227441 w 438827"/>
              <a:gd name="connsiteY1" fmla="*/ 4762 h 679250"/>
              <a:gd name="connsiteX2" fmla="*/ 301779 w 438827"/>
              <a:gd name="connsiteY2" fmla="*/ 176907 h 679250"/>
              <a:gd name="connsiteX3" fmla="*/ 438827 w 438827"/>
              <a:gd name="connsiteY3" fmla="*/ 339625 h 679250"/>
              <a:gd name="connsiteX4" fmla="*/ 232850 w 438827"/>
              <a:gd name="connsiteY4" fmla="*/ 494406 h 679250"/>
              <a:gd name="connsiteX5" fmla="*/ 226450 w 438827"/>
              <a:gd name="connsiteY5" fmla="*/ 679250 h 679250"/>
              <a:gd name="connsiteX6" fmla="*/ 7541 w 438827"/>
              <a:gd name="connsiteY6" fmla="*/ 676870 h 679250"/>
              <a:gd name="connsiteX7" fmla="*/ 381107 w 438827"/>
              <a:gd name="connsiteY7" fmla="*/ 337243 h 679250"/>
              <a:gd name="connsiteX8" fmla="*/ 0 w 438827"/>
              <a:gd name="connsiteY8" fmla="*/ 0 h 679250"/>
              <a:gd name="connsiteX0" fmla="*/ 28586 w 431286"/>
              <a:gd name="connsiteY0" fmla="*/ 11907 h 674488"/>
              <a:gd name="connsiteX1" fmla="*/ 219900 w 431286"/>
              <a:gd name="connsiteY1" fmla="*/ 0 h 674488"/>
              <a:gd name="connsiteX2" fmla="*/ 294238 w 431286"/>
              <a:gd name="connsiteY2" fmla="*/ 172145 h 674488"/>
              <a:gd name="connsiteX3" fmla="*/ 431286 w 431286"/>
              <a:gd name="connsiteY3" fmla="*/ 334863 h 674488"/>
              <a:gd name="connsiteX4" fmla="*/ 225309 w 431286"/>
              <a:gd name="connsiteY4" fmla="*/ 489644 h 674488"/>
              <a:gd name="connsiteX5" fmla="*/ 218909 w 431286"/>
              <a:gd name="connsiteY5" fmla="*/ 674488 h 674488"/>
              <a:gd name="connsiteX6" fmla="*/ 0 w 431286"/>
              <a:gd name="connsiteY6" fmla="*/ 672108 h 674488"/>
              <a:gd name="connsiteX7" fmla="*/ 373566 w 431286"/>
              <a:gd name="connsiteY7" fmla="*/ 332481 h 674488"/>
              <a:gd name="connsiteX8" fmla="*/ 28586 w 431286"/>
              <a:gd name="connsiteY8" fmla="*/ 11907 h 674488"/>
              <a:gd name="connsiteX0" fmla="*/ 10522 w 431286"/>
              <a:gd name="connsiteY0" fmla="*/ 1 h 674488"/>
              <a:gd name="connsiteX1" fmla="*/ 219900 w 431286"/>
              <a:gd name="connsiteY1" fmla="*/ 0 h 674488"/>
              <a:gd name="connsiteX2" fmla="*/ 294238 w 431286"/>
              <a:gd name="connsiteY2" fmla="*/ 172145 h 674488"/>
              <a:gd name="connsiteX3" fmla="*/ 431286 w 431286"/>
              <a:gd name="connsiteY3" fmla="*/ 334863 h 674488"/>
              <a:gd name="connsiteX4" fmla="*/ 225309 w 431286"/>
              <a:gd name="connsiteY4" fmla="*/ 489644 h 674488"/>
              <a:gd name="connsiteX5" fmla="*/ 218909 w 431286"/>
              <a:gd name="connsiteY5" fmla="*/ 674488 h 674488"/>
              <a:gd name="connsiteX6" fmla="*/ 0 w 431286"/>
              <a:gd name="connsiteY6" fmla="*/ 672108 h 674488"/>
              <a:gd name="connsiteX7" fmla="*/ 373566 w 431286"/>
              <a:gd name="connsiteY7" fmla="*/ 332481 h 674488"/>
              <a:gd name="connsiteX8" fmla="*/ 10522 w 431286"/>
              <a:gd name="connsiteY8" fmla="*/ 1 h 674488"/>
              <a:gd name="connsiteX0" fmla="*/ 0 w 420764"/>
              <a:gd name="connsiteY0" fmla="*/ 1 h 674488"/>
              <a:gd name="connsiteX1" fmla="*/ 209378 w 420764"/>
              <a:gd name="connsiteY1" fmla="*/ 0 h 674488"/>
              <a:gd name="connsiteX2" fmla="*/ 283716 w 420764"/>
              <a:gd name="connsiteY2" fmla="*/ 172145 h 674488"/>
              <a:gd name="connsiteX3" fmla="*/ 420764 w 420764"/>
              <a:gd name="connsiteY3" fmla="*/ 334863 h 674488"/>
              <a:gd name="connsiteX4" fmla="*/ 214787 w 420764"/>
              <a:gd name="connsiteY4" fmla="*/ 489644 h 674488"/>
              <a:gd name="connsiteX5" fmla="*/ 208387 w 420764"/>
              <a:gd name="connsiteY5" fmla="*/ 674488 h 674488"/>
              <a:gd name="connsiteX6" fmla="*/ 25604 w 420764"/>
              <a:gd name="connsiteY6" fmla="*/ 672108 h 674488"/>
              <a:gd name="connsiteX7" fmla="*/ 363044 w 420764"/>
              <a:gd name="connsiteY7" fmla="*/ 332481 h 674488"/>
              <a:gd name="connsiteX8" fmla="*/ 0 w 420764"/>
              <a:gd name="connsiteY8" fmla="*/ 1 h 674488"/>
              <a:gd name="connsiteX0" fmla="*/ 0 w 420764"/>
              <a:gd name="connsiteY0" fmla="*/ 1 h 676871"/>
              <a:gd name="connsiteX1" fmla="*/ 209378 w 420764"/>
              <a:gd name="connsiteY1" fmla="*/ 0 h 676871"/>
              <a:gd name="connsiteX2" fmla="*/ 283716 w 420764"/>
              <a:gd name="connsiteY2" fmla="*/ 172145 h 676871"/>
              <a:gd name="connsiteX3" fmla="*/ 420764 w 420764"/>
              <a:gd name="connsiteY3" fmla="*/ 334863 h 676871"/>
              <a:gd name="connsiteX4" fmla="*/ 214787 w 420764"/>
              <a:gd name="connsiteY4" fmla="*/ 489644 h 676871"/>
              <a:gd name="connsiteX5" fmla="*/ 208387 w 420764"/>
              <a:gd name="connsiteY5" fmla="*/ 674488 h 676871"/>
              <a:gd name="connsiteX6" fmla="*/ 2380 w 420764"/>
              <a:gd name="connsiteY6" fmla="*/ 676871 h 676871"/>
              <a:gd name="connsiteX7" fmla="*/ 363044 w 420764"/>
              <a:gd name="connsiteY7" fmla="*/ 332481 h 676871"/>
              <a:gd name="connsiteX8" fmla="*/ 0 w 420764"/>
              <a:gd name="connsiteY8" fmla="*/ 1 h 676871"/>
              <a:gd name="connsiteX0" fmla="*/ 0 w 363994"/>
              <a:gd name="connsiteY0" fmla="*/ 1 h 676871"/>
              <a:gd name="connsiteX1" fmla="*/ 209378 w 363994"/>
              <a:gd name="connsiteY1" fmla="*/ 0 h 676871"/>
              <a:gd name="connsiteX2" fmla="*/ 283716 w 363994"/>
              <a:gd name="connsiteY2" fmla="*/ 172145 h 676871"/>
              <a:gd name="connsiteX3" fmla="*/ 363994 w 363994"/>
              <a:gd name="connsiteY3" fmla="*/ 332482 h 676871"/>
              <a:gd name="connsiteX4" fmla="*/ 214787 w 363994"/>
              <a:gd name="connsiteY4" fmla="*/ 489644 h 676871"/>
              <a:gd name="connsiteX5" fmla="*/ 208387 w 363994"/>
              <a:gd name="connsiteY5" fmla="*/ 674488 h 676871"/>
              <a:gd name="connsiteX6" fmla="*/ 2380 w 363994"/>
              <a:gd name="connsiteY6" fmla="*/ 676871 h 676871"/>
              <a:gd name="connsiteX7" fmla="*/ 363044 w 363994"/>
              <a:gd name="connsiteY7" fmla="*/ 332481 h 676871"/>
              <a:gd name="connsiteX8" fmla="*/ 0 w 363994"/>
              <a:gd name="connsiteY8" fmla="*/ 1 h 676871"/>
              <a:gd name="connsiteX0" fmla="*/ 0 w 363994"/>
              <a:gd name="connsiteY0" fmla="*/ 1 h 676871"/>
              <a:gd name="connsiteX1" fmla="*/ 209378 w 363994"/>
              <a:gd name="connsiteY1" fmla="*/ 0 h 676871"/>
              <a:gd name="connsiteX2" fmla="*/ 214043 w 363994"/>
              <a:gd name="connsiteY2" fmla="*/ 193576 h 676871"/>
              <a:gd name="connsiteX3" fmla="*/ 363994 w 363994"/>
              <a:gd name="connsiteY3" fmla="*/ 332482 h 676871"/>
              <a:gd name="connsiteX4" fmla="*/ 214787 w 363994"/>
              <a:gd name="connsiteY4" fmla="*/ 489644 h 676871"/>
              <a:gd name="connsiteX5" fmla="*/ 208387 w 363994"/>
              <a:gd name="connsiteY5" fmla="*/ 674488 h 676871"/>
              <a:gd name="connsiteX6" fmla="*/ 2380 w 363994"/>
              <a:gd name="connsiteY6" fmla="*/ 676871 h 676871"/>
              <a:gd name="connsiteX7" fmla="*/ 363044 w 363994"/>
              <a:gd name="connsiteY7" fmla="*/ 332481 h 676871"/>
              <a:gd name="connsiteX8" fmla="*/ 0 w 363994"/>
              <a:gd name="connsiteY8" fmla="*/ 1 h 676871"/>
              <a:gd name="connsiteX0" fmla="*/ 0 w 363994"/>
              <a:gd name="connsiteY0" fmla="*/ 1 h 676871"/>
              <a:gd name="connsiteX1" fmla="*/ 209378 w 363994"/>
              <a:gd name="connsiteY1" fmla="*/ 0 h 676871"/>
              <a:gd name="connsiteX2" fmla="*/ 214043 w 363994"/>
              <a:gd name="connsiteY2" fmla="*/ 193576 h 676871"/>
              <a:gd name="connsiteX3" fmla="*/ 363994 w 363994"/>
              <a:gd name="connsiteY3" fmla="*/ 332482 h 676871"/>
              <a:gd name="connsiteX4" fmla="*/ 214787 w 363994"/>
              <a:gd name="connsiteY4" fmla="*/ 472976 h 676871"/>
              <a:gd name="connsiteX5" fmla="*/ 208387 w 363994"/>
              <a:gd name="connsiteY5" fmla="*/ 674488 h 676871"/>
              <a:gd name="connsiteX6" fmla="*/ 2380 w 363994"/>
              <a:gd name="connsiteY6" fmla="*/ 676871 h 676871"/>
              <a:gd name="connsiteX7" fmla="*/ 363044 w 363994"/>
              <a:gd name="connsiteY7" fmla="*/ 332481 h 676871"/>
              <a:gd name="connsiteX8" fmla="*/ 0 w 363994"/>
              <a:gd name="connsiteY8" fmla="*/ 1 h 6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994" h="676871">
                <a:moveTo>
                  <a:pt x="0" y="1"/>
                </a:moveTo>
                <a:lnTo>
                  <a:pt x="209378" y="0"/>
                </a:lnTo>
                <a:cubicBezTo>
                  <a:pt x="208816" y="50238"/>
                  <a:pt x="214605" y="143338"/>
                  <a:pt x="214043" y="193576"/>
                </a:cubicBezTo>
                <a:lnTo>
                  <a:pt x="363994" y="332482"/>
                </a:lnTo>
                <a:lnTo>
                  <a:pt x="214787" y="472976"/>
                </a:lnTo>
                <a:cubicBezTo>
                  <a:pt x="215234" y="511572"/>
                  <a:pt x="207940" y="635892"/>
                  <a:pt x="208387" y="674488"/>
                </a:cubicBezTo>
                <a:lnTo>
                  <a:pt x="2380" y="676871"/>
                </a:lnTo>
                <a:lnTo>
                  <a:pt x="363044" y="332481"/>
                </a:lnTo>
                <a:lnTo>
                  <a:pt x="0" y="1"/>
                </a:lnTo>
                <a:close/>
              </a:path>
            </a:pathLst>
          </a:custGeom>
          <a:solidFill>
            <a:srgbClr val="00B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Chevron 29"/>
          <p:cNvSpPr/>
          <p:nvPr/>
        </p:nvSpPr>
        <p:spPr>
          <a:xfrm>
            <a:off x="7385905" y="1314810"/>
            <a:ext cx="338459" cy="676870"/>
          </a:xfrm>
          <a:custGeom>
            <a:avLst/>
            <a:gdLst>
              <a:gd name="connsiteX0" fmla="*/ 0 w 1721941"/>
              <a:gd name="connsiteY0" fmla="*/ 0 h 688776"/>
              <a:gd name="connsiteX1" fmla="*/ 1377553 w 1721941"/>
              <a:gd name="connsiteY1" fmla="*/ 0 h 688776"/>
              <a:gd name="connsiteX2" fmla="*/ 1721941 w 1721941"/>
              <a:gd name="connsiteY2" fmla="*/ 344388 h 688776"/>
              <a:gd name="connsiteX3" fmla="*/ 1377553 w 1721941"/>
              <a:gd name="connsiteY3" fmla="*/ 688776 h 688776"/>
              <a:gd name="connsiteX4" fmla="*/ 0 w 1721941"/>
              <a:gd name="connsiteY4" fmla="*/ 688776 h 688776"/>
              <a:gd name="connsiteX5" fmla="*/ 344388 w 1721941"/>
              <a:gd name="connsiteY5" fmla="*/ 344388 h 688776"/>
              <a:gd name="connsiteX6" fmla="*/ 0 w 1721941"/>
              <a:gd name="connsiteY6" fmla="*/ 0 h 688776"/>
              <a:gd name="connsiteX0" fmla="*/ 0 w 1721941"/>
              <a:gd name="connsiteY0" fmla="*/ 0 h 688776"/>
              <a:gd name="connsiteX1" fmla="*/ 132953 w 1721941"/>
              <a:gd name="connsiteY1" fmla="*/ 0 h 688776"/>
              <a:gd name="connsiteX2" fmla="*/ 1721941 w 1721941"/>
              <a:gd name="connsiteY2" fmla="*/ 344388 h 688776"/>
              <a:gd name="connsiteX3" fmla="*/ 1377553 w 1721941"/>
              <a:gd name="connsiteY3" fmla="*/ 688776 h 688776"/>
              <a:gd name="connsiteX4" fmla="*/ 0 w 1721941"/>
              <a:gd name="connsiteY4" fmla="*/ 688776 h 688776"/>
              <a:gd name="connsiteX5" fmla="*/ 344388 w 1721941"/>
              <a:gd name="connsiteY5" fmla="*/ 344388 h 688776"/>
              <a:gd name="connsiteX6" fmla="*/ 0 w 1721941"/>
              <a:gd name="connsiteY6" fmla="*/ 0 h 688776"/>
              <a:gd name="connsiteX0" fmla="*/ 0 w 1377553"/>
              <a:gd name="connsiteY0" fmla="*/ 0 h 688776"/>
              <a:gd name="connsiteX1" fmla="*/ 132953 w 1377553"/>
              <a:gd name="connsiteY1" fmla="*/ 0 h 688776"/>
              <a:gd name="connsiteX2" fmla="*/ 156666 w 1377553"/>
              <a:gd name="connsiteY2" fmla="*/ 366613 h 688776"/>
              <a:gd name="connsiteX3" fmla="*/ 1377553 w 1377553"/>
              <a:gd name="connsiteY3" fmla="*/ 688776 h 688776"/>
              <a:gd name="connsiteX4" fmla="*/ 0 w 1377553"/>
              <a:gd name="connsiteY4" fmla="*/ 688776 h 688776"/>
              <a:gd name="connsiteX5" fmla="*/ 344388 w 1377553"/>
              <a:gd name="connsiteY5" fmla="*/ 344388 h 688776"/>
              <a:gd name="connsiteX6" fmla="*/ 0 w 1377553"/>
              <a:gd name="connsiteY6" fmla="*/ 0 h 688776"/>
              <a:gd name="connsiteX0" fmla="*/ 0 w 1377553"/>
              <a:gd name="connsiteY0" fmla="*/ 0 h 688776"/>
              <a:gd name="connsiteX1" fmla="*/ 132953 w 1377553"/>
              <a:gd name="connsiteY1" fmla="*/ 0 h 688776"/>
              <a:gd name="connsiteX2" fmla="*/ 131266 w 1377553"/>
              <a:gd name="connsiteY2" fmla="*/ 150713 h 688776"/>
              <a:gd name="connsiteX3" fmla="*/ 1377553 w 1377553"/>
              <a:gd name="connsiteY3" fmla="*/ 688776 h 688776"/>
              <a:gd name="connsiteX4" fmla="*/ 0 w 1377553"/>
              <a:gd name="connsiteY4" fmla="*/ 688776 h 688776"/>
              <a:gd name="connsiteX5" fmla="*/ 344388 w 1377553"/>
              <a:gd name="connsiteY5" fmla="*/ 344388 h 688776"/>
              <a:gd name="connsiteX6" fmla="*/ 0 w 1377553"/>
              <a:gd name="connsiteY6" fmla="*/ 0 h 688776"/>
              <a:gd name="connsiteX0" fmla="*/ 0 w 1377553"/>
              <a:gd name="connsiteY0" fmla="*/ 0 h 688776"/>
              <a:gd name="connsiteX1" fmla="*/ 132953 w 1377553"/>
              <a:gd name="connsiteY1" fmla="*/ 0 h 688776"/>
              <a:gd name="connsiteX2" fmla="*/ 137616 w 1377553"/>
              <a:gd name="connsiteY2" fmla="*/ 141188 h 688776"/>
              <a:gd name="connsiteX3" fmla="*/ 1377553 w 1377553"/>
              <a:gd name="connsiteY3" fmla="*/ 688776 h 688776"/>
              <a:gd name="connsiteX4" fmla="*/ 0 w 1377553"/>
              <a:gd name="connsiteY4" fmla="*/ 688776 h 688776"/>
              <a:gd name="connsiteX5" fmla="*/ 344388 w 1377553"/>
              <a:gd name="connsiteY5" fmla="*/ 344388 h 688776"/>
              <a:gd name="connsiteX6" fmla="*/ 0 w 1377553"/>
              <a:gd name="connsiteY6" fmla="*/ 0 h 688776"/>
              <a:gd name="connsiteX0" fmla="*/ 0 w 1377553"/>
              <a:gd name="connsiteY0" fmla="*/ 0 h 688776"/>
              <a:gd name="connsiteX1" fmla="*/ 132953 w 1377553"/>
              <a:gd name="connsiteY1" fmla="*/ 0 h 688776"/>
              <a:gd name="connsiteX2" fmla="*/ 137616 w 1377553"/>
              <a:gd name="connsiteY2" fmla="*/ 141188 h 688776"/>
              <a:gd name="connsiteX3" fmla="*/ 242738 w 1377553"/>
              <a:gd name="connsiteY3" fmla="*/ 191988 h 688776"/>
              <a:gd name="connsiteX4" fmla="*/ 1377553 w 1377553"/>
              <a:gd name="connsiteY4" fmla="*/ 688776 h 688776"/>
              <a:gd name="connsiteX5" fmla="*/ 0 w 1377553"/>
              <a:gd name="connsiteY5" fmla="*/ 688776 h 688776"/>
              <a:gd name="connsiteX6" fmla="*/ 344388 w 1377553"/>
              <a:gd name="connsiteY6" fmla="*/ 344388 h 688776"/>
              <a:gd name="connsiteX7" fmla="*/ 0 w 1377553"/>
              <a:gd name="connsiteY7" fmla="*/ 0 h 688776"/>
              <a:gd name="connsiteX0" fmla="*/ 0 w 1377553"/>
              <a:gd name="connsiteY0" fmla="*/ 0 h 688776"/>
              <a:gd name="connsiteX1" fmla="*/ 132953 w 1377553"/>
              <a:gd name="connsiteY1" fmla="*/ 0 h 688776"/>
              <a:gd name="connsiteX2" fmla="*/ 137616 w 1377553"/>
              <a:gd name="connsiteY2" fmla="*/ 141188 h 688776"/>
              <a:gd name="connsiteX3" fmla="*/ 337988 w 1377553"/>
              <a:gd name="connsiteY3" fmla="*/ 344388 h 688776"/>
              <a:gd name="connsiteX4" fmla="*/ 1377553 w 1377553"/>
              <a:gd name="connsiteY4" fmla="*/ 688776 h 688776"/>
              <a:gd name="connsiteX5" fmla="*/ 0 w 1377553"/>
              <a:gd name="connsiteY5" fmla="*/ 688776 h 688776"/>
              <a:gd name="connsiteX6" fmla="*/ 344388 w 1377553"/>
              <a:gd name="connsiteY6" fmla="*/ 344388 h 688776"/>
              <a:gd name="connsiteX7" fmla="*/ 0 w 1377553"/>
              <a:gd name="connsiteY7" fmla="*/ 0 h 688776"/>
              <a:gd name="connsiteX0" fmla="*/ 0 w 344388"/>
              <a:gd name="connsiteY0" fmla="*/ 0 h 688776"/>
              <a:gd name="connsiteX1" fmla="*/ 132953 w 344388"/>
              <a:gd name="connsiteY1" fmla="*/ 0 h 688776"/>
              <a:gd name="connsiteX2" fmla="*/ 137616 w 344388"/>
              <a:gd name="connsiteY2" fmla="*/ 141188 h 688776"/>
              <a:gd name="connsiteX3" fmla="*/ 337988 w 344388"/>
              <a:gd name="connsiteY3" fmla="*/ 344388 h 688776"/>
              <a:gd name="connsiteX4" fmla="*/ 175021 w 344388"/>
              <a:gd name="connsiteY4" fmla="*/ 681632 h 688776"/>
              <a:gd name="connsiteX5" fmla="*/ 0 w 344388"/>
              <a:gd name="connsiteY5" fmla="*/ 688776 h 688776"/>
              <a:gd name="connsiteX6" fmla="*/ 344388 w 344388"/>
              <a:gd name="connsiteY6" fmla="*/ 344388 h 688776"/>
              <a:gd name="connsiteX7" fmla="*/ 0 w 344388"/>
              <a:gd name="connsiteY7" fmla="*/ 0 h 688776"/>
              <a:gd name="connsiteX0" fmla="*/ 0 w 344388"/>
              <a:gd name="connsiteY0" fmla="*/ 0 h 688776"/>
              <a:gd name="connsiteX1" fmla="*/ 132953 w 344388"/>
              <a:gd name="connsiteY1" fmla="*/ 0 h 688776"/>
              <a:gd name="connsiteX2" fmla="*/ 135235 w 344388"/>
              <a:gd name="connsiteY2" fmla="*/ 134045 h 688776"/>
              <a:gd name="connsiteX3" fmla="*/ 337988 w 344388"/>
              <a:gd name="connsiteY3" fmla="*/ 344388 h 688776"/>
              <a:gd name="connsiteX4" fmla="*/ 175021 w 344388"/>
              <a:gd name="connsiteY4" fmla="*/ 681632 h 688776"/>
              <a:gd name="connsiteX5" fmla="*/ 0 w 344388"/>
              <a:gd name="connsiteY5" fmla="*/ 688776 h 688776"/>
              <a:gd name="connsiteX6" fmla="*/ 344388 w 344388"/>
              <a:gd name="connsiteY6" fmla="*/ 344388 h 688776"/>
              <a:gd name="connsiteX7" fmla="*/ 0 w 344388"/>
              <a:gd name="connsiteY7" fmla="*/ 0 h 688776"/>
              <a:gd name="connsiteX0" fmla="*/ 0 w 344388"/>
              <a:gd name="connsiteY0" fmla="*/ 0 h 688776"/>
              <a:gd name="connsiteX1" fmla="*/ 132953 w 344388"/>
              <a:gd name="connsiteY1" fmla="*/ 0 h 688776"/>
              <a:gd name="connsiteX2" fmla="*/ 135235 w 344388"/>
              <a:gd name="connsiteY2" fmla="*/ 134045 h 688776"/>
              <a:gd name="connsiteX3" fmla="*/ 337988 w 344388"/>
              <a:gd name="connsiteY3" fmla="*/ 344388 h 688776"/>
              <a:gd name="connsiteX4" fmla="*/ 278457 w 344388"/>
              <a:gd name="connsiteY4" fmla="*/ 449163 h 688776"/>
              <a:gd name="connsiteX5" fmla="*/ 175021 w 344388"/>
              <a:gd name="connsiteY5" fmla="*/ 681632 h 688776"/>
              <a:gd name="connsiteX6" fmla="*/ 0 w 344388"/>
              <a:gd name="connsiteY6" fmla="*/ 688776 h 688776"/>
              <a:gd name="connsiteX7" fmla="*/ 344388 w 344388"/>
              <a:gd name="connsiteY7" fmla="*/ 344388 h 688776"/>
              <a:gd name="connsiteX8" fmla="*/ 0 w 344388"/>
              <a:gd name="connsiteY8" fmla="*/ 0 h 688776"/>
              <a:gd name="connsiteX0" fmla="*/ 0 w 344388"/>
              <a:gd name="connsiteY0" fmla="*/ 0 h 688776"/>
              <a:gd name="connsiteX1" fmla="*/ 132953 w 344388"/>
              <a:gd name="connsiteY1" fmla="*/ 0 h 688776"/>
              <a:gd name="connsiteX2" fmla="*/ 135235 w 344388"/>
              <a:gd name="connsiteY2" fmla="*/ 134045 h 688776"/>
              <a:gd name="connsiteX3" fmla="*/ 337988 w 344388"/>
              <a:gd name="connsiteY3" fmla="*/ 344388 h 688776"/>
              <a:gd name="connsiteX4" fmla="*/ 133200 w 344388"/>
              <a:gd name="connsiteY4" fmla="*/ 570606 h 688776"/>
              <a:gd name="connsiteX5" fmla="*/ 175021 w 344388"/>
              <a:gd name="connsiteY5" fmla="*/ 681632 h 688776"/>
              <a:gd name="connsiteX6" fmla="*/ 0 w 344388"/>
              <a:gd name="connsiteY6" fmla="*/ 688776 h 688776"/>
              <a:gd name="connsiteX7" fmla="*/ 344388 w 344388"/>
              <a:gd name="connsiteY7" fmla="*/ 344388 h 688776"/>
              <a:gd name="connsiteX8" fmla="*/ 0 w 344388"/>
              <a:gd name="connsiteY8" fmla="*/ 0 h 688776"/>
              <a:gd name="connsiteX0" fmla="*/ 0 w 344388"/>
              <a:gd name="connsiteY0" fmla="*/ 0 h 688776"/>
              <a:gd name="connsiteX1" fmla="*/ 132953 w 344388"/>
              <a:gd name="connsiteY1" fmla="*/ 0 h 688776"/>
              <a:gd name="connsiteX2" fmla="*/ 135235 w 344388"/>
              <a:gd name="connsiteY2" fmla="*/ 134045 h 688776"/>
              <a:gd name="connsiteX3" fmla="*/ 337988 w 344388"/>
              <a:gd name="connsiteY3" fmla="*/ 344388 h 688776"/>
              <a:gd name="connsiteX4" fmla="*/ 133200 w 344388"/>
              <a:gd name="connsiteY4" fmla="*/ 570606 h 688776"/>
              <a:gd name="connsiteX5" fmla="*/ 136921 w 344388"/>
              <a:gd name="connsiteY5" fmla="*/ 681632 h 688776"/>
              <a:gd name="connsiteX6" fmla="*/ 0 w 344388"/>
              <a:gd name="connsiteY6" fmla="*/ 688776 h 688776"/>
              <a:gd name="connsiteX7" fmla="*/ 344388 w 344388"/>
              <a:gd name="connsiteY7" fmla="*/ 344388 h 688776"/>
              <a:gd name="connsiteX8" fmla="*/ 0 w 344388"/>
              <a:gd name="connsiteY8" fmla="*/ 0 h 688776"/>
              <a:gd name="connsiteX0" fmla="*/ 0 w 344388"/>
              <a:gd name="connsiteY0" fmla="*/ 0 h 688776"/>
              <a:gd name="connsiteX1" fmla="*/ 132953 w 344388"/>
              <a:gd name="connsiteY1" fmla="*/ 0 h 688776"/>
              <a:gd name="connsiteX2" fmla="*/ 135235 w 344388"/>
              <a:gd name="connsiteY2" fmla="*/ 134045 h 688776"/>
              <a:gd name="connsiteX3" fmla="*/ 337988 w 344388"/>
              <a:gd name="connsiteY3" fmla="*/ 344388 h 688776"/>
              <a:gd name="connsiteX4" fmla="*/ 133200 w 344388"/>
              <a:gd name="connsiteY4" fmla="*/ 570606 h 688776"/>
              <a:gd name="connsiteX5" fmla="*/ 132159 w 344388"/>
              <a:gd name="connsiteY5" fmla="*/ 681632 h 688776"/>
              <a:gd name="connsiteX6" fmla="*/ 0 w 344388"/>
              <a:gd name="connsiteY6" fmla="*/ 688776 h 688776"/>
              <a:gd name="connsiteX7" fmla="*/ 344388 w 344388"/>
              <a:gd name="connsiteY7" fmla="*/ 344388 h 688776"/>
              <a:gd name="connsiteX8" fmla="*/ 0 w 344388"/>
              <a:gd name="connsiteY8" fmla="*/ 0 h 688776"/>
              <a:gd name="connsiteX0" fmla="*/ 0 w 344388"/>
              <a:gd name="connsiteY0" fmla="*/ 0 h 688776"/>
              <a:gd name="connsiteX1" fmla="*/ 135334 w 344388"/>
              <a:gd name="connsiteY1" fmla="*/ 9525 h 688776"/>
              <a:gd name="connsiteX2" fmla="*/ 135235 w 344388"/>
              <a:gd name="connsiteY2" fmla="*/ 134045 h 688776"/>
              <a:gd name="connsiteX3" fmla="*/ 337988 w 344388"/>
              <a:gd name="connsiteY3" fmla="*/ 344388 h 688776"/>
              <a:gd name="connsiteX4" fmla="*/ 133200 w 344388"/>
              <a:gd name="connsiteY4" fmla="*/ 570606 h 688776"/>
              <a:gd name="connsiteX5" fmla="*/ 132159 w 344388"/>
              <a:gd name="connsiteY5" fmla="*/ 681632 h 688776"/>
              <a:gd name="connsiteX6" fmla="*/ 0 w 344388"/>
              <a:gd name="connsiteY6" fmla="*/ 688776 h 688776"/>
              <a:gd name="connsiteX7" fmla="*/ 344388 w 344388"/>
              <a:gd name="connsiteY7" fmla="*/ 344388 h 688776"/>
              <a:gd name="connsiteX8" fmla="*/ 0 w 344388"/>
              <a:gd name="connsiteY8" fmla="*/ 0 h 688776"/>
              <a:gd name="connsiteX0" fmla="*/ 0 w 344388"/>
              <a:gd name="connsiteY0" fmla="*/ 0 h 688776"/>
              <a:gd name="connsiteX1" fmla="*/ 128190 w 344388"/>
              <a:gd name="connsiteY1" fmla="*/ 2381 h 688776"/>
              <a:gd name="connsiteX2" fmla="*/ 135235 w 344388"/>
              <a:gd name="connsiteY2" fmla="*/ 134045 h 688776"/>
              <a:gd name="connsiteX3" fmla="*/ 337988 w 344388"/>
              <a:gd name="connsiteY3" fmla="*/ 344388 h 688776"/>
              <a:gd name="connsiteX4" fmla="*/ 133200 w 344388"/>
              <a:gd name="connsiteY4" fmla="*/ 570606 h 688776"/>
              <a:gd name="connsiteX5" fmla="*/ 132159 w 344388"/>
              <a:gd name="connsiteY5" fmla="*/ 681632 h 688776"/>
              <a:gd name="connsiteX6" fmla="*/ 0 w 344388"/>
              <a:gd name="connsiteY6" fmla="*/ 688776 h 688776"/>
              <a:gd name="connsiteX7" fmla="*/ 344388 w 344388"/>
              <a:gd name="connsiteY7" fmla="*/ 344388 h 688776"/>
              <a:gd name="connsiteX8" fmla="*/ 0 w 344388"/>
              <a:gd name="connsiteY8" fmla="*/ 0 h 688776"/>
              <a:gd name="connsiteX0" fmla="*/ 0 w 337988"/>
              <a:gd name="connsiteY0" fmla="*/ 0 h 688776"/>
              <a:gd name="connsiteX1" fmla="*/ 128190 w 337988"/>
              <a:gd name="connsiteY1" fmla="*/ 2381 h 688776"/>
              <a:gd name="connsiteX2" fmla="*/ 135235 w 337988"/>
              <a:gd name="connsiteY2" fmla="*/ 134045 h 688776"/>
              <a:gd name="connsiteX3" fmla="*/ 337988 w 337988"/>
              <a:gd name="connsiteY3" fmla="*/ 344388 h 688776"/>
              <a:gd name="connsiteX4" fmla="*/ 133200 w 337988"/>
              <a:gd name="connsiteY4" fmla="*/ 570606 h 688776"/>
              <a:gd name="connsiteX5" fmla="*/ 132159 w 337988"/>
              <a:gd name="connsiteY5" fmla="*/ 681632 h 688776"/>
              <a:gd name="connsiteX6" fmla="*/ 0 w 337988"/>
              <a:gd name="connsiteY6" fmla="*/ 688776 h 688776"/>
              <a:gd name="connsiteX7" fmla="*/ 306288 w 337988"/>
              <a:gd name="connsiteY7" fmla="*/ 346769 h 688776"/>
              <a:gd name="connsiteX8" fmla="*/ 0 w 337988"/>
              <a:gd name="connsiteY8" fmla="*/ 0 h 688776"/>
              <a:gd name="connsiteX0" fmla="*/ 0 w 346769"/>
              <a:gd name="connsiteY0" fmla="*/ 0 h 688776"/>
              <a:gd name="connsiteX1" fmla="*/ 128190 w 346769"/>
              <a:gd name="connsiteY1" fmla="*/ 2381 h 688776"/>
              <a:gd name="connsiteX2" fmla="*/ 135235 w 346769"/>
              <a:gd name="connsiteY2" fmla="*/ 134045 h 688776"/>
              <a:gd name="connsiteX3" fmla="*/ 337988 w 346769"/>
              <a:gd name="connsiteY3" fmla="*/ 344388 h 688776"/>
              <a:gd name="connsiteX4" fmla="*/ 133200 w 346769"/>
              <a:gd name="connsiteY4" fmla="*/ 570606 h 688776"/>
              <a:gd name="connsiteX5" fmla="*/ 132159 w 346769"/>
              <a:gd name="connsiteY5" fmla="*/ 681632 h 688776"/>
              <a:gd name="connsiteX6" fmla="*/ 0 w 346769"/>
              <a:gd name="connsiteY6" fmla="*/ 688776 h 688776"/>
              <a:gd name="connsiteX7" fmla="*/ 346769 w 346769"/>
              <a:gd name="connsiteY7" fmla="*/ 346769 h 688776"/>
              <a:gd name="connsiteX8" fmla="*/ 0 w 346769"/>
              <a:gd name="connsiteY8" fmla="*/ 0 h 688776"/>
              <a:gd name="connsiteX0" fmla="*/ 0 w 432494"/>
              <a:gd name="connsiteY0" fmla="*/ 0 h 688776"/>
              <a:gd name="connsiteX1" fmla="*/ 128190 w 432494"/>
              <a:gd name="connsiteY1" fmla="*/ 2381 h 688776"/>
              <a:gd name="connsiteX2" fmla="*/ 135235 w 432494"/>
              <a:gd name="connsiteY2" fmla="*/ 134045 h 688776"/>
              <a:gd name="connsiteX3" fmla="*/ 337988 w 432494"/>
              <a:gd name="connsiteY3" fmla="*/ 344388 h 688776"/>
              <a:gd name="connsiteX4" fmla="*/ 133200 w 432494"/>
              <a:gd name="connsiteY4" fmla="*/ 570606 h 688776"/>
              <a:gd name="connsiteX5" fmla="*/ 132159 w 432494"/>
              <a:gd name="connsiteY5" fmla="*/ 681632 h 688776"/>
              <a:gd name="connsiteX6" fmla="*/ 0 w 432494"/>
              <a:gd name="connsiteY6" fmla="*/ 688776 h 688776"/>
              <a:gd name="connsiteX7" fmla="*/ 432494 w 432494"/>
              <a:gd name="connsiteY7" fmla="*/ 334863 h 688776"/>
              <a:gd name="connsiteX8" fmla="*/ 0 w 432494"/>
              <a:gd name="connsiteY8" fmla="*/ 0 h 688776"/>
              <a:gd name="connsiteX0" fmla="*/ 0 w 432494"/>
              <a:gd name="connsiteY0" fmla="*/ 0 h 688776"/>
              <a:gd name="connsiteX1" fmla="*/ 128190 w 432494"/>
              <a:gd name="connsiteY1" fmla="*/ 2381 h 688776"/>
              <a:gd name="connsiteX2" fmla="*/ 135235 w 432494"/>
              <a:gd name="connsiteY2" fmla="*/ 134045 h 688776"/>
              <a:gd name="connsiteX3" fmla="*/ 304650 w 432494"/>
              <a:gd name="connsiteY3" fmla="*/ 344388 h 688776"/>
              <a:gd name="connsiteX4" fmla="*/ 133200 w 432494"/>
              <a:gd name="connsiteY4" fmla="*/ 570606 h 688776"/>
              <a:gd name="connsiteX5" fmla="*/ 132159 w 432494"/>
              <a:gd name="connsiteY5" fmla="*/ 681632 h 688776"/>
              <a:gd name="connsiteX6" fmla="*/ 0 w 432494"/>
              <a:gd name="connsiteY6" fmla="*/ 688776 h 688776"/>
              <a:gd name="connsiteX7" fmla="*/ 432494 w 432494"/>
              <a:gd name="connsiteY7" fmla="*/ 334863 h 688776"/>
              <a:gd name="connsiteX8" fmla="*/ 0 w 432494"/>
              <a:gd name="connsiteY8" fmla="*/ 0 h 688776"/>
              <a:gd name="connsiteX0" fmla="*/ 0 w 432494"/>
              <a:gd name="connsiteY0" fmla="*/ 0 h 688776"/>
              <a:gd name="connsiteX1" fmla="*/ 128190 w 432494"/>
              <a:gd name="connsiteY1" fmla="*/ 2381 h 688776"/>
              <a:gd name="connsiteX2" fmla="*/ 135235 w 432494"/>
              <a:gd name="connsiteY2" fmla="*/ 134045 h 688776"/>
              <a:gd name="connsiteX3" fmla="*/ 383232 w 432494"/>
              <a:gd name="connsiteY3" fmla="*/ 344388 h 688776"/>
              <a:gd name="connsiteX4" fmla="*/ 133200 w 432494"/>
              <a:gd name="connsiteY4" fmla="*/ 570606 h 688776"/>
              <a:gd name="connsiteX5" fmla="*/ 132159 w 432494"/>
              <a:gd name="connsiteY5" fmla="*/ 681632 h 688776"/>
              <a:gd name="connsiteX6" fmla="*/ 0 w 432494"/>
              <a:gd name="connsiteY6" fmla="*/ 688776 h 688776"/>
              <a:gd name="connsiteX7" fmla="*/ 432494 w 432494"/>
              <a:gd name="connsiteY7" fmla="*/ 334863 h 688776"/>
              <a:gd name="connsiteX8" fmla="*/ 0 w 432494"/>
              <a:gd name="connsiteY8" fmla="*/ 0 h 688776"/>
              <a:gd name="connsiteX0" fmla="*/ 0 w 432494"/>
              <a:gd name="connsiteY0" fmla="*/ 0 h 688776"/>
              <a:gd name="connsiteX1" fmla="*/ 128190 w 432494"/>
              <a:gd name="connsiteY1" fmla="*/ 2381 h 688776"/>
              <a:gd name="connsiteX2" fmla="*/ 135235 w 432494"/>
              <a:gd name="connsiteY2" fmla="*/ 134045 h 688776"/>
              <a:gd name="connsiteX3" fmla="*/ 352276 w 432494"/>
              <a:gd name="connsiteY3" fmla="*/ 344388 h 688776"/>
              <a:gd name="connsiteX4" fmla="*/ 133200 w 432494"/>
              <a:gd name="connsiteY4" fmla="*/ 570606 h 688776"/>
              <a:gd name="connsiteX5" fmla="*/ 132159 w 432494"/>
              <a:gd name="connsiteY5" fmla="*/ 681632 h 688776"/>
              <a:gd name="connsiteX6" fmla="*/ 0 w 432494"/>
              <a:gd name="connsiteY6" fmla="*/ 688776 h 688776"/>
              <a:gd name="connsiteX7" fmla="*/ 432494 w 432494"/>
              <a:gd name="connsiteY7" fmla="*/ 334863 h 688776"/>
              <a:gd name="connsiteX8" fmla="*/ 0 w 432494"/>
              <a:gd name="connsiteY8" fmla="*/ 0 h 688776"/>
              <a:gd name="connsiteX0" fmla="*/ 0 w 353912"/>
              <a:gd name="connsiteY0" fmla="*/ 0 h 688776"/>
              <a:gd name="connsiteX1" fmla="*/ 128190 w 353912"/>
              <a:gd name="connsiteY1" fmla="*/ 2381 h 688776"/>
              <a:gd name="connsiteX2" fmla="*/ 135235 w 353912"/>
              <a:gd name="connsiteY2" fmla="*/ 134045 h 688776"/>
              <a:gd name="connsiteX3" fmla="*/ 352276 w 353912"/>
              <a:gd name="connsiteY3" fmla="*/ 344388 h 688776"/>
              <a:gd name="connsiteX4" fmla="*/ 133200 w 353912"/>
              <a:gd name="connsiteY4" fmla="*/ 570606 h 688776"/>
              <a:gd name="connsiteX5" fmla="*/ 132159 w 353912"/>
              <a:gd name="connsiteY5" fmla="*/ 681632 h 688776"/>
              <a:gd name="connsiteX6" fmla="*/ 0 w 353912"/>
              <a:gd name="connsiteY6" fmla="*/ 688776 h 688776"/>
              <a:gd name="connsiteX7" fmla="*/ 353912 w 353912"/>
              <a:gd name="connsiteY7" fmla="*/ 346769 h 688776"/>
              <a:gd name="connsiteX8" fmla="*/ 0 w 353912"/>
              <a:gd name="connsiteY8" fmla="*/ 0 h 688776"/>
              <a:gd name="connsiteX0" fmla="*/ 0 w 353912"/>
              <a:gd name="connsiteY0" fmla="*/ 0 h 688776"/>
              <a:gd name="connsiteX1" fmla="*/ 128190 w 353912"/>
              <a:gd name="connsiteY1" fmla="*/ 2381 h 688776"/>
              <a:gd name="connsiteX2" fmla="*/ 135235 w 353912"/>
              <a:gd name="connsiteY2" fmla="*/ 134045 h 688776"/>
              <a:gd name="connsiteX3" fmla="*/ 352276 w 353912"/>
              <a:gd name="connsiteY3" fmla="*/ 344388 h 688776"/>
              <a:gd name="connsiteX4" fmla="*/ 164157 w 353912"/>
              <a:gd name="connsiteY4" fmla="*/ 575369 h 688776"/>
              <a:gd name="connsiteX5" fmla="*/ 132159 w 353912"/>
              <a:gd name="connsiteY5" fmla="*/ 681632 h 688776"/>
              <a:gd name="connsiteX6" fmla="*/ 0 w 353912"/>
              <a:gd name="connsiteY6" fmla="*/ 688776 h 688776"/>
              <a:gd name="connsiteX7" fmla="*/ 353912 w 353912"/>
              <a:gd name="connsiteY7" fmla="*/ 346769 h 688776"/>
              <a:gd name="connsiteX8" fmla="*/ 0 w 353912"/>
              <a:gd name="connsiteY8" fmla="*/ 0 h 688776"/>
              <a:gd name="connsiteX0" fmla="*/ 0 w 353912"/>
              <a:gd name="connsiteY0" fmla="*/ 0 h 688776"/>
              <a:gd name="connsiteX1" fmla="*/ 128190 w 353912"/>
              <a:gd name="connsiteY1" fmla="*/ 2381 h 688776"/>
              <a:gd name="connsiteX2" fmla="*/ 135235 w 353912"/>
              <a:gd name="connsiteY2" fmla="*/ 134045 h 688776"/>
              <a:gd name="connsiteX3" fmla="*/ 352276 w 353912"/>
              <a:gd name="connsiteY3" fmla="*/ 344388 h 688776"/>
              <a:gd name="connsiteX4" fmla="*/ 130819 w 353912"/>
              <a:gd name="connsiteY4" fmla="*/ 565844 h 688776"/>
              <a:gd name="connsiteX5" fmla="*/ 132159 w 353912"/>
              <a:gd name="connsiteY5" fmla="*/ 681632 h 688776"/>
              <a:gd name="connsiteX6" fmla="*/ 0 w 353912"/>
              <a:gd name="connsiteY6" fmla="*/ 688776 h 688776"/>
              <a:gd name="connsiteX7" fmla="*/ 353912 w 353912"/>
              <a:gd name="connsiteY7" fmla="*/ 346769 h 688776"/>
              <a:gd name="connsiteX8" fmla="*/ 0 w 353912"/>
              <a:gd name="connsiteY8" fmla="*/ 0 h 688776"/>
              <a:gd name="connsiteX0" fmla="*/ 0 w 353912"/>
              <a:gd name="connsiteY0" fmla="*/ 0 h 688776"/>
              <a:gd name="connsiteX1" fmla="*/ 135334 w 353912"/>
              <a:gd name="connsiteY1" fmla="*/ 7144 h 688776"/>
              <a:gd name="connsiteX2" fmla="*/ 135235 w 353912"/>
              <a:gd name="connsiteY2" fmla="*/ 134045 h 688776"/>
              <a:gd name="connsiteX3" fmla="*/ 352276 w 353912"/>
              <a:gd name="connsiteY3" fmla="*/ 344388 h 688776"/>
              <a:gd name="connsiteX4" fmla="*/ 130819 w 353912"/>
              <a:gd name="connsiteY4" fmla="*/ 565844 h 688776"/>
              <a:gd name="connsiteX5" fmla="*/ 132159 w 353912"/>
              <a:gd name="connsiteY5" fmla="*/ 681632 h 688776"/>
              <a:gd name="connsiteX6" fmla="*/ 0 w 353912"/>
              <a:gd name="connsiteY6" fmla="*/ 688776 h 688776"/>
              <a:gd name="connsiteX7" fmla="*/ 353912 w 353912"/>
              <a:gd name="connsiteY7" fmla="*/ 346769 h 688776"/>
              <a:gd name="connsiteX8" fmla="*/ 0 w 353912"/>
              <a:gd name="connsiteY8" fmla="*/ 0 h 688776"/>
              <a:gd name="connsiteX0" fmla="*/ 0 w 353912"/>
              <a:gd name="connsiteY0" fmla="*/ 0 h 688776"/>
              <a:gd name="connsiteX1" fmla="*/ 130571 w 353912"/>
              <a:gd name="connsiteY1" fmla="*/ 7144 h 688776"/>
              <a:gd name="connsiteX2" fmla="*/ 135235 w 353912"/>
              <a:gd name="connsiteY2" fmla="*/ 134045 h 688776"/>
              <a:gd name="connsiteX3" fmla="*/ 352276 w 353912"/>
              <a:gd name="connsiteY3" fmla="*/ 344388 h 688776"/>
              <a:gd name="connsiteX4" fmla="*/ 130819 w 353912"/>
              <a:gd name="connsiteY4" fmla="*/ 565844 h 688776"/>
              <a:gd name="connsiteX5" fmla="*/ 132159 w 353912"/>
              <a:gd name="connsiteY5" fmla="*/ 681632 h 688776"/>
              <a:gd name="connsiteX6" fmla="*/ 0 w 353912"/>
              <a:gd name="connsiteY6" fmla="*/ 688776 h 688776"/>
              <a:gd name="connsiteX7" fmla="*/ 353912 w 353912"/>
              <a:gd name="connsiteY7" fmla="*/ 346769 h 688776"/>
              <a:gd name="connsiteX8" fmla="*/ 0 w 353912"/>
              <a:gd name="connsiteY8" fmla="*/ 0 h 688776"/>
              <a:gd name="connsiteX0" fmla="*/ 38100 w 353912"/>
              <a:gd name="connsiteY0" fmla="*/ 7144 h 681632"/>
              <a:gd name="connsiteX1" fmla="*/ 130571 w 353912"/>
              <a:gd name="connsiteY1" fmla="*/ 0 h 681632"/>
              <a:gd name="connsiteX2" fmla="*/ 135235 w 353912"/>
              <a:gd name="connsiteY2" fmla="*/ 126901 h 681632"/>
              <a:gd name="connsiteX3" fmla="*/ 352276 w 353912"/>
              <a:gd name="connsiteY3" fmla="*/ 337244 h 681632"/>
              <a:gd name="connsiteX4" fmla="*/ 130819 w 353912"/>
              <a:gd name="connsiteY4" fmla="*/ 558700 h 681632"/>
              <a:gd name="connsiteX5" fmla="*/ 132159 w 353912"/>
              <a:gd name="connsiteY5" fmla="*/ 674488 h 681632"/>
              <a:gd name="connsiteX6" fmla="*/ 0 w 353912"/>
              <a:gd name="connsiteY6" fmla="*/ 681632 h 681632"/>
              <a:gd name="connsiteX7" fmla="*/ 353912 w 353912"/>
              <a:gd name="connsiteY7" fmla="*/ 339625 h 681632"/>
              <a:gd name="connsiteX8" fmla="*/ 38100 w 353912"/>
              <a:gd name="connsiteY8" fmla="*/ 7144 h 681632"/>
              <a:gd name="connsiteX0" fmla="*/ 16669 w 353912"/>
              <a:gd name="connsiteY0" fmla="*/ 0 h 684013"/>
              <a:gd name="connsiteX1" fmla="*/ 130571 w 353912"/>
              <a:gd name="connsiteY1" fmla="*/ 2381 h 684013"/>
              <a:gd name="connsiteX2" fmla="*/ 135235 w 353912"/>
              <a:gd name="connsiteY2" fmla="*/ 129282 h 684013"/>
              <a:gd name="connsiteX3" fmla="*/ 352276 w 353912"/>
              <a:gd name="connsiteY3" fmla="*/ 339625 h 684013"/>
              <a:gd name="connsiteX4" fmla="*/ 130819 w 353912"/>
              <a:gd name="connsiteY4" fmla="*/ 561081 h 684013"/>
              <a:gd name="connsiteX5" fmla="*/ 132159 w 353912"/>
              <a:gd name="connsiteY5" fmla="*/ 676869 h 684013"/>
              <a:gd name="connsiteX6" fmla="*/ 0 w 353912"/>
              <a:gd name="connsiteY6" fmla="*/ 684013 h 684013"/>
              <a:gd name="connsiteX7" fmla="*/ 353912 w 353912"/>
              <a:gd name="connsiteY7" fmla="*/ 342006 h 684013"/>
              <a:gd name="connsiteX8" fmla="*/ 16669 w 353912"/>
              <a:gd name="connsiteY8" fmla="*/ 0 h 684013"/>
              <a:gd name="connsiteX0" fmla="*/ 0 w 337243"/>
              <a:gd name="connsiteY0" fmla="*/ 0 h 676869"/>
              <a:gd name="connsiteX1" fmla="*/ 113902 w 337243"/>
              <a:gd name="connsiteY1" fmla="*/ 2381 h 676869"/>
              <a:gd name="connsiteX2" fmla="*/ 118566 w 337243"/>
              <a:gd name="connsiteY2" fmla="*/ 129282 h 676869"/>
              <a:gd name="connsiteX3" fmla="*/ 335607 w 337243"/>
              <a:gd name="connsiteY3" fmla="*/ 339625 h 676869"/>
              <a:gd name="connsiteX4" fmla="*/ 114150 w 337243"/>
              <a:gd name="connsiteY4" fmla="*/ 561081 h 676869"/>
              <a:gd name="connsiteX5" fmla="*/ 115490 w 337243"/>
              <a:gd name="connsiteY5" fmla="*/ 676869 h 676869"/>
              <a:gd name="connsiteX6" fmla="*/ 0 w 337243"/>
              <a:gd name="connsiteY6" fmla="*/ 667344 h 676869"/>
              <a:gd name="connsiteX7" fmla="*/ 337243 w 337243"/>
              <a:gd name="connsiteY7" fmla="*/ 342006 h 676869"/>
              <a:gd name="connsiteX8" fmla="*/ 0 w 337243"/>
              <a:gd name="connsiteY8" fmla="*/ 0 h 676869"/>
              <a:gd name="connsiteX0" fmla="*/ 0 w 337243"/>
              <a:gd name="connsiteY0" fmla="*/ 0 h 676869"/>
              <a:gd name="connsiteX1" fmla="*/ 113902 w 337243"/>
              <a:gd name="connsiteY1" fmla="*/ 2381 h 676869"/>
              <a:gd name="connsiteX2" fmla="*/ 118566 w 337243"/>
              <a:gd name="connsiteY2" fmla="*/ 129282 h 676869"/>
              <a:gd name="connsiteX3" fmla="*/ 335607 w 337243"/>
              <a:gd name="connsiteY3" fmla="*/ 339625 h 676869"/>
              <a:gd name="connsiteX4" fmla="*/ 114150 w 337243"/>
              <a:gd name="connsiteY4" fmla="*/ 561081 h 676869"/>
              <a:gd name="connsiteX5" fmla="*/ 115490 w 337243"/>
              <a:gd name="connsiteY5" fmla="*/ 676869 h 676869"/>
              <a:gd name="connsiteX6" fmla="*/ 2381 w 337243"/>
              <a:gd name="connsiteY6" fmla="*/ 676869 h 676869"/>
              <a:gd name="connsiteX7" fmla="*/ 337243 w 337243"/>
              <a:gd name="connsiteY7" fmla="*/ 342006 h 676869"/>
              <a:gd name="connsiteX8" fmla="*/ 0 w 337243"/>
              <a:gd name="connsiteY8" fmla="*/ 0 h 676869"/>
              <a:gd name="connsiteX0" fmla="*/ 0 w 337243"/>
              <a:gd name="connsiteY0" fmla="*/ 0 h 676869"/>
              <a:gd name="connsiteX1" fmla="*/ 113902 w 337243"/>
              <a:gd name="connsiteY1" fmla="*/ 2381 h 676869"/>
              <a:gd name="connsiteX2" fmla="*/ 111422 w 337243"/>
              <a:gd name="connsiteY2" fmla="*/ 114994 h 676869"/>
              <a:gd name="connsiteX3" fmla="*/ 335607 w 337243"/>
              <a:gd name="connsiteY3" fmla="*/ 339625 h 676869"/>
              <a:gd name="connsiteX4" fmla="*/ 114150 w 337243"/>
              <a:gd name="connsiteY4" fmla="*/ 561081 h 676869"/>
              <a:gd name="connsiteX5" fmla="*/ 115490 w 337243"/>
              <a:gd name="connsiteY5" fmla="*/ 676869 h 676869"/>
              <a:gd name="connsiteX6" fmla="*/ 2381 w 337243"/>
              <a:gd name="connsiteY6" fmla="*/ 676869 h 676869"/>
              <a:gd name="connsiteX7" fmla="*/ 337243 w 337243"/>
              <a:gd name="connsiteY7" fmla="*/ 342006 h 676869"/>
              <a:gd name="connsiteX8" fmla="*/ 0 w 337243"/>
              <a:gd name="connsiteY8" fmla="*/ 0 h 676869"/>
              <a:gd name="connsiteX0" fmla="*/ 0 w 337243"/>
              <a:gd name="connsiteY0" fmla="*/ 0 h 676869"/>
              <a:gd name="connsiteX1" fmla="*/ 113902 w 337243"/>
              <a:gd name="connsiteY1" fmla="*/ 2381 h 676869"/>
              <a:gd name="connsiteX2" fmla="*/ 118566 w 337243"/>
              <a:gd name="connsiteY2" fmla="*/ 119756 h 676869"/>
              <a:gd name="connsiteX3" fmla="*/ 335607 w 337243"/>
              <a:gd name="connsiteY3" fmla="*/ 339625 h 676869"/>
              <a:gd name="connsiteX4" fmla="*/ 114150 w 337243"/>
              <a:gd name="connsiteY4" fmla="*/ 561081 h 676869"/>
              <a:gd name="connsiteX5" fmla="*/ 115490 w 337243"/>
              <a:gd name="connsiteY5" fmla="*/ 676869 h 676869"/>
              <a:gd name="connsiteX6" fmla="*/ 2381 w 337243"/>
              <a:gd name="connsiteY6" fmla="*/ 676869 h 676869"/>
              <a:gd name="connsiteX7" fmla="*/ 337243 w 337243"/>
              <a:gd name="connsiteY7" fmla="*/ 342006 h 676869"/>
              <a:gd name="connsiteX8" fmla="*/ 0 w 337243"/>
              <a:gd name="connsiteY8" fmla="*/ 0 h 676869"/>
              <a:gd name="connsiteX0" fmla="*/ 0 w 337243"/>
              <a:gd name="connsiteY0" fmla="*/ 0 h 676869"/>
              <a:gd name="connsiteX1" fmla="*/ 113902 w 337243"/>
              <a:gd name="connsiteY1" fmla="*/ 0 h 676869"/>
              <a:gd name="connsiteX2" fmla="*/ 118566 w 337243"/>
              <a:gd name="connsiteY2" fmla="*/ 119756 h 676869"/>
              <a:gd name="connsiteX3" fmla="*/ 335607 w 337243"/>
              <a:gd name="connsiteY3" fmla="*/ 339625 h 676869"/>
              <a:gd name="connsiteX4" fmla="*/ 114150 w 337243"/>
              <a:gd name="connsiteY4" fmla="*/ 561081 h 676869"/>
              <a:gd name="connsiteX5" fmla="*/ 115490 w 337243"/>
              <a:gd name="connsiteY5" fmla="*/ 676869 h 676869"/>
              <a:gd name="connsiteX6" fmla="*/ 2381 w 337243"/>
              <a:gd name="connsiteY6" fmla="*/ 676869 h 676869"/>
              <a:gd name="connsiteX7" fmla="*/ 337243 w 337243"/>
              <a:gd name="connsiteY7" fmla="*/ 342006 h 676869"/>
              <a:gd name="connsiteX8" fmla="*/ 0 w 337243"/>
              <a:gd name="connsiteY8" fmla="*/ 0 h 676869"/>
              <a:gd name="connsiteX0" fmla="*/ 0 w 360467"/>
              <a:gd name="connsiteY0" fmla="*/ 0 h 676869"/>
              <a:gd name="connsiteX1" fmla="*/ 113902 w 360467"/>
              <a:gd name="connsiteY1" fmla="*/ 0 h 676869"/>
              <a:gd name="connsiteX2" fmla="*/ 118566 w 360467"/>
              <a:gd name="connsiteY2" fmla="*/ 119756 h 676869"/>
              <a:gd name="connsiteX3" fmla="*/ 335607 w 360467"/>
              <a:gd name="connsiteY3" fmla="*/ 339625 h 676869"/>
              <a:gd name="connsiteX4" fmla="*/ 114150 w 360467"/>
              <a:gd name="connsiteY4" fmla="*/ 561081 h 676869"/>
              <a:gd name="connsiteX5" fmla="*/ 115490 w 360467"/>
              <a:gd name="connsiteY5" fmla="*/ 676869 h 676869"/>
              <a:gd name="connsiteX6" fmla="*/ 2381 w 360467"/>
              <a:gd name="connsiteY6" fmla="*/ 676869 h 676869"/>
              <a:gd name="connsiteX7" fmla="*/ 360467 w 360467"/>
              <a:gd name="connsiteY7" fmla="*/ 342006 h 676869"/>
              <a:gd name="connsiteX8" fmla="*/ 0 w 360467"/>
              <a:gd name="connsiteY8" fmla="*/ 0 h 676869"/>
              <a:gd name="connsiteX0" fmla="*/ 0 w 360467"/>
              <a:gd name="connsiteY0" fmla="*/ 0 h 676869"/>
              <a:gd name="connsiteX1" fmla="*/ 113902 w 360467"/>
              <a:gd name="connsiteY1" fmla="*/ 0 h 676869"/>
              <a:gd name="connsiteX2" fmla="*/ 118566 w 360467"/>
              <a:gd name="connsiteY2" fmla="*/ 119756 h 676869"/>
              <a:gd name="connsiteX3" fmla="*/ 356250 w 360467"/>
              <a:gd name="connsiteY3" fmla="*/ 339625 h 676869"/>
              <a:gd name="connsiteX4" fmla="*/ 114150 w 360467"/>
              <a:gd name="connsiteY4" fmla="*/ 561081 h 676869"/>
              <a:gd name="connsiteX5" fmla="*/ 115490 w 360467"/>
              <a:gd name="connsiteY5" fmla="*/ 676869 h 676869"/>
              <a:gd name="connsiteX6" fmla="*/ 2381 w 360467"/>
              <a:gd name="connsiteY6" fmla="*/ 676869 h 676869"/>
              <a:gd name="connsiteX7" fmla="*/ 360467 w 360467"/>
              <a:gd name="connsiteY7" fmla="*/ 342006 h 676869"/>
              <a:gd name="connsiteX8" fmla="*/ 0 w 360467"/>
              <a:gd name="connsiteY8" fmla="*/ 0 h 676869"/>
              <a:gd name="connsiteX0" fmla="*/ 0 w 360467"/>
              <a:gd name="connsiteY0" fmla="*/ 0 h 676869"/>
              <a:gd name="connsiteX1" fmla="*/ 113902 w 360467"/>
              <a:gd name="connsiteY1" fmla="*/ 0 h 676869"/>
              <a:gd name="connsiteX2" fmla="*/ 118566 w 360467"/>
              <a:gd name="connsiteY2" fmla="*/ 119756 h 676869"/>
              <a:gd name="connsiteX3" fmla="*/ 356250 w 360467"/>
              <a:gd name="connsiteY3" fmla="*/ 339625 h 676869"/>
              <a:gd name="connsiteX4" fmla="*/ 116730 w 360467"/>
              <a:gd name="connsiteY4" fmla="*/ 563462 h 676869"/>
              <a:gd name="connsiteX5" fmla="*/ 115490 w 360467"/>
              <a:gd name="connsiteY5" fmla="*/ 676869 h 676869"/>
              <a:gd name="connsiteX6" fmla="*/ 2381 w 360467"/>
              <a:gd name="connsiteY6" fmla="*/ 676869 h 676869"/>
              <a:gd name="connsiteX7" fmla="*/ 360467 w 360467"/>
              <a:gd name="connsiteY7" fmla="*/ 342006 h 676869"/>
              <a:gd name="connsiteX8" fmla="*/ 0 w 360467"/>
              <a:gd name="connsiteY8" fmla="*/ 0 h 676869"/>
              <a:gd name="connsiteX0" fmla="*/ 0 w 360467"/>
              <a:gd name="connsiteY0" fmla="*/ 0 h 676869"/>
              <a:gd name="connsiteX1" fmla="*/ 113902 w 360467"/>
              <a:gd name="connsiteY1" fmla="*/ 0 h 676869"/>
              <a:gd name="connsiteX2" fmla="*/ 113404 w 360467"/>
              <a:gd name="connsiteY2" fmla="*/ 110231 h 676869"/>
              <a:gd name="connsiteX3" fmla="*/ 356250 w 360467"/>
              <a:gd name="connsiteY3" fmla="*/ 339625 h 676869"/>
              <a:gd name="connsiteX4" fmla="*/ 116730 w 360467"/>
              <a:gd name="connsiteY4" fmla="*/ 563462 h 676869"/>
              <a:gd name="connsiteX5" fmla="*/ 115490 w 360467"/>
              <a:gd name="connsiteY5" fmla="*/ 676869 h 676869"/>
              <a:gd name="connsiteX6" fmla="*/ 2381 w 360467"/>
              <a:gd name="connsiteY6" fmla="*/ 676869 h 676869"/>
              <a:gd name="connsiteX7" fmla="*/ 360467 w 360467"/>
              <a:gd name="connsiteY7" fmla="*/ 342006 h 676869"/>
              <a:gd name="connsiteX8" fmla="*/ 0 w 360467"/>
              <a:gd name="connsiteY8" fmla="*/ 0 h 676869"/>
              <a:gd name="connsiteX0" fmla="*/ 5361 w 358086"/>
              <a:gd name="connsiteY0" fmla="*/ 2381 h 676869"/>
              <a:gd name="connsiteX1" fmla="*/ 111521 w 358086"/>
              <a:gd name="connsiteY1" fmla="*/ 0 h 676869"/>
              <a:gd name="connsiteX2" fmla="*/ 111023 w 358086"/>
              <a:gd name="connsiteY2" fmla="*/ 110231 h 676869"/>
              <a:gd name="connsiteX3" fmla="*/ 353869 w 358086"/>
              <a:gd name="connsiteY3" fmla="*/ 339625 h 676869"/>
              <a:gd name="connsiteX4" fmla="*/ 114349 w 358086"/>
              <a:gd name="connsiteY4" fmla="*/ 563462 h 676869"/>
              <a:gd name="connsiteX5" fmla="*/ 113109 w 358086"/>
              <a:gd name="connsiteY5" fmla="*/ 676869 h 676869"/>
              <a:gd name="connsiteX6" fmla="*/ 0 w 358086"/>
              <a:gd name="connsiteY6" fmla="*/ 676869 h 676869"/>
              <a:gd name="connsiteX7" fmla="*/ 358086 w 358086"/>
              <a:gd name="connsiteY7" fmla="*/ 342006 h 676869"/>
              <a:gd name="connsiteX8" fmla="*/ 5361 w 358086"/>
              <a:gd name="connsiteY8" fmla="*/ 2381 h 676869"/>
              <a:gd name="connsiteX0" fmla="*/ 26004 w 358086"/>
              <a:gd name="connsiteY0" fmla="*/ 16669 h 676869"/>
              <a:gd name="connsiteX1" fmla="*/ 111521 w 358086"/>
              <a:gd name="connsiteY1" fmla="*/ 0 h 676869"/>
              <a:gd name="connsiteX2" fmla="*/ 111023 w 358086"/>
              <a:gd name="connsiteY2" fmla="*/ 110231 h 676869"/>
              <a:gd name="connsiteX3" fmla="*/ 353869 w 358086"/>
              <a:gd name="connsiteY3" fmla="*/ 339625 h 676869"/>
              <a:gd name="connsiteX4" fmla="*/ 114349 w 358086"/>
              <a:gd name="connsiteY4" fmla="*/ 563462 h 676869"/>
              <a:gd name="connsiteX5" fmla="*/ 113109 w 358086"/>
              <a:gd name="connsiteY5" fmla="*/ 676869 h 676869"/>
              <a:gd name="connsiteX6" fmla="*/ 0 w 358086"/>
              <a:gd name="connsiteY6" fmla="*/ 676869 h 676869"/>
              <a:gd name="connsiteX7" fmla="*/ 358086 w 358086"/>
              <a:gd name="connsiteY7" fmla="*/ 342006 h 676869"/>
              <a:gd name="connsiteX8" fmla="*/ 26004 w 358086"/>
              <a:gd name="connsiteY8" fmla="*/ 16669 h 676869"/>
              <a:gd name="connsiteX0" fmla="*/ 7941 w 358086"/>
              <a:gd name="connsiteY0" fmla="*/ 2381 h 676869"/>
              <a:gd name="connsiteX1" fmla="*/ 111521 w 358086"/>
              <a:gd name="connsiteY1" fmla="*/ 0 h 676869"/>
              <a:gd name="connsiteX2" fmla="*/ 111023 w 358086"/>
              <a:gd name="connsiteY2" fmla="*/ 110231 h 676869"/>
              <a:gd name="connsiteX3" fmla="*/ 353869 w 358086"/>
              <a:gd name="connsiteY3" fmla="*/ 339625 h 676869"/>
              <a:gd name="connsiteX4" fmla="*/ 114349 w 358086"/>
              <a:gd name="connsiteY4" fmla="*/ 563462 h 676869"/>
              <a:gd name="connsiteX5" fmla="*/ 113109 w 358086"/>
              <a:gd name="connsiteY5" fmla="*/ 676869 h 676869"/>
              <a:gd name="connsiteX6" fmla="*/ 0 w 358086"/>
              <a:gd name="connsiteY6" fmla="*/ 676869 h 676869"/>
              <a:gd name="connsiteX7" fmla="*/ 358086 w 358086"/>
              <a:gd name="connsiteY7" fmla="*/ 342006 h 676869"/>
              <a:gd name="connsiteX8" fmla="*/ 7941 w 358086"/>
              <a:gd name="connsiteY8" fmla="*/ 2381 h 676869"/>
              <a:gd name="connsiteX0" fmla="*/ 2780 w 358086"/>
              <a:gd name="connsiteY0" fmla="*/ 4762 h 676869"/>
              <a:gd name="connsiteX1" fmla="*/ 111521 w 358086"/>
              <a:gd name="connsiteY1" fmla="*/ 0 h 676869"/>
              <a:gd name="connsiteX2" fmla="*/ 111023 w 358086"/>
              <a:gd name="connsiteY2" fmla="*/ 110231 h 676869"/>
              <a:gd name="connsiteX3" fmla="*/ 353869 w 358086"/>
              <a:gd name="connsiteY3" fmla="*/ 339625 h 676869"/>
              <a:gd name="connsiteX4" fmla="*/ 114349 w 358086"/>
              <a:gd name="connsiteY4" fmla="*/ 563462 h 676869"/>
              <a:gd name="connsiteX5" fmla="*/ 113109 w 358086"/>
              <a:gd name="connsiteY5" fmla="*/ 676869 h 676869"/>
              <a:gd name="connsiteX6" fmla="*/ 0 w 358086"/>
              <a:gd name="connsiteY6" fmla="*/ 676869 h 676869"/>
              <a:gd name="connsiteX7" fmla="*/ 358086 w 358086"/>
              <a:gd name="connsiteY7" fmla="*/ 342006 h 676869"/>
              <a:gd name="connsiteX8" fmla="*/ 2780 w 358086"/>
              <a:gd name="connsiteY8" fmla="*/ 4762 h 676869"/>
              <a:gd name="connsiteX0" fmla="*/ 0 w 355306"/>
              <a:gd name="connsiteY0" fmla="*/ 4762 h 676869"/>
              <a:gd name="connsiteX1" fmla="*/ 108741 w 355306"/>
              <a:gd name="connsiteY1" fmla="*/ 0 h 676869"/>
              <a:gd name="connsiteX2" fmla="*/ 108243 w 355306"/>
              <a:gd name="connsiteY2" fmla="*/ 110231 h 676869"/>
              <a:gd name="connsiteX3" fmla="*/ 351089 w 355306"/>
              <a:gd name="connsiteY3" fmla="*/ 339625 h 676869"/>
              <a:gd name="connsiteX4" fmla="*/ 111569 w 355306"/>
              <a:gd name="connsiteY4" fmla="*/ 563462 h 676869"/>
              <a:gd name="connsiteX5" fmla="*/ 110329 w 355306"/>
              <a:gd name="connsiteY5" fmla="*/ 676869 h 676869"/>
              <a:gd name="connsiteX6" fmla="*/ 28185 w 355306"/>
              <a:gd name="connsiteY6" fmla="*/ 674488 h 676869"/>
              <a:gd name="connsiteX7" fmla="*/ 355306 w 355306"/>
              <a:gd name="connsiteY7" fmla="*/ 342006 h 676869"/>
              <a:gd name="connsiteX8" fmla="*/ 0 w 355306"/>
              <a:gd name="connsiteY8" fmla="*/ 4762 h 676869"/>
              <a:gd name="connsiteX0" fmla="*/ 200 w 355506"/>
              <a:gd name="connsiteY0" fmla="*/ 4762 h 676869"/>
              <a:gd name="connsiteX1" fmla="*/ 108941 w 355506"/>
              <a:gd name="connsiteY1" fmla="*/ 0 h 676869"/>
              <a:gd name="connsiteX2" fmla="*/ 108443 w 355506"/>
              <a:gd name="connsiteY2" fmla="*/ 110231 h 676869"/>
              <a:gd name="connsiteX3" fmla="*/ 351289 w 355506"/>
              <a:gd name="connsiteY3" fmla="*/ 339625 h 676869"/>
              <a:gd name="connsiteX4" fmla="*/ 111769 w 355506"/>
              <a:gd name="connsiteY4" fmla="*/ 563462 h 676869"/>
              <a:gd name="connsiteX5" fmla="*/ 110529 w 355506"/>
              <a:gd name="connsiteY5" fmla="*/ 676869 h 676869"/>
              <a:gd name="connsiteX6" fmla="*/ 0 w 355506"/>
              <a:gd name="connsiteY6" fmla="*/ 669726 h 676869"/>
              <a:gd name="connsiteX7" fmla="*/ 355506 w 355506"/>
              <a:gd name="connsiteY7" fmla="*/ 342006 h 676869"/>
              <a:gd name="connsiteX8" fmla="*/ 200 w 355506"/>
              <a:gd name="connsiteY8" fmla="*/ 4762 h 676869"/>
              <a:gd name="connsiteX0" fmla="*/ 200 w 351290"/>
              <a:gd name="connsiteY0" fmla="*/ 4762 h 676869"/>
              <a:gd name="connsiteX1" fmla="*/ 108941 w 351290"/>
              <a:gd name="connsiteY1" fmla="*/ 0 h 676869"/>
              <a:gd name="connsiteX2" fmla="*/ 108443 w 351290"/>
              <a:gd name="connsiteY2" fmla="*/ 110231 h 676869"/>
              <a:gd name="connsiteX3" fmla="*/ 351289 w 351290"/>
              <a:gd name="connsiteY3" fmla="*/ 339625 h 676869"/>
              <a:gd name="connsiteX4" fmla="*/ 111769 w 351290"/>
              <a:gd name="connsiteY4" fmla="*/ 563462 h 676869"/>
              <a:gd name="connsiteX5" fmla="*/ 110529 w 351290"/>
              <a:gd name="connsiteY5" fmla="*/ 676869 h 676869"/>
              <a:gd name="connsiteX6" fmla="*/ 0 w 351290"/>
              <a:gd name="connsiteY6" fmla="*/ 669726 h 676869"/>
              <a:gd name="connsiteX7" fmla="*/ 262610 w 351290"/>
              <a:gd name="connsiteY7" fmla="*/ 325337 h 676869"/>
              <a:gd name="connsiteX8" fmla="*/ 200 w 351290"/>
              <a:gd name="connsiteY8" fmla="*/ 4762 h 676869"/>
              <a:gd name="connsiteX0" fmla="*/ 200 w 457087"/>
              <a:gd name="connsiteY0" fmla="*/ 4762 h 676869"/>
              <a:gd name="connsiteX1" fmla="*/ 108941 w 457087"/>
              <a:gd name="connsiteY1" fmla="*/ 0 h 676869"/>
              <a:gd name="connsiteX2" fmla="*/ 108443 w 457087"/>
              <a:gd name="connsiteY2" fmla="*/ 110231 h 676869"/>
              <a:gd name="connsiteX3" fmla="*/ 457087 w 457087"/>
              <a:gd name="connsiteY3" fmla="*/ 346769 h 676869"/>
              <a:gd name="connsiteX4" fmla="*/ 111769 w 457087"/>
              <a:gd name="connsiteY4" fmla="*/ 563462 h 676869"/>
              <a:gd name="connsiteX5" fmla="*/ 110529 w 457087"/>
              <a:gd name="connsiteY5" fmla="*/ 676869 h 676869"/>
              <a:gd name="connsiteX6" fmla="*/ 0 w 457087"/>
              <a:gd name="connsiteY6" fmla="*/ 669726 h 676869"/>
              <a:gd name="connsiteX7" fmla="*/ 262610 w 457087"/>
              <a:gd name="connsiteY7" fmla="*/ 325337 h 676869"/>
              <a:gd name="connsiteX8" fmla="*/ 200 w 457087"/>
              <a:gd name="connsiteY8" fmla="*/ 4762 h 676869"/>
              <a:gd name="connsiteX0" fmla="*/ 200 w 457087"/>
              <a:gd name="connsiteY0" fmla="*/ 4762 h 676869"/>
              <a:gd name="connsiteX1" fmla="*/ 108941 w 457087"/>
              <a:gd name="connsiteY1" fmla="*/ 0 h 676869"/>
              <a:gd name="connsiteX2" fmla="*/ 108443 w 457087"/>
              <a:gd name="connsiteY2" fmla="*/ 110231 h 676869"/>
              <a:gd name="connsiteX3" fmla="*/ 457087 w 457087"/>
              <a:gd name="connsiteY3" fmla="*/ 346769 h 676869"/>
              <a:gd name="connsiteX4" fmla="*/ 111769 w 457087"/>
              <a:gd name="connsiteY4" fmla="*/ 563462 h 676869"/>
              <a:gd name="connsiteX5" fmla="*/ 110529 w 457087"/>
              <a:gd name="connsiteY5" fmla="*/ 676869 h 676869"/>
              <a:gd name="connsiteX6" fmla="*/ 0 w 457087"/>
              <a:gd name="connsiteY6" fmla="*/ 669726 h 676869"/>
              <a:gd name="connsiteX7" fmla="*/ 370989 w 457087"/>
              <a:gd name="connsiteY7" fmla="*/ 339625 h 676869"/>
              <a:gd name="connsiteX8" fmla="*/ 200 w 457087"/>
              <a:gd name="connsiteY8" fmla="*/ 4762 h 676869"/>
              <a:gd name="connsiteX0" fmla="*/ 200 w 457087"/>
              <a:gd name="connsiteY0" fmla="*/ 4762 h 676869"/>
              <a:gd name="connsiteX1" fmla="*/ 108941 w 457087"/>
              <a:gd name="connsiteY1" fmla="*/ 0 h 676869"/>
              <a:gd name="connsiteX2" fmla="*/ 108443 w 457087"/>
              <a:gd name="connsiteY2" fmla="*/ 110231 h 676869"/>
              <a:gd name="connsiteX3" fmla="*/ 457087 w 457087"/>
              <a:gd name="connsiteY3" fmla="*/ 346769 h 676869"/>
              <a:gd name="connsiteX4" fmla="*/ 111769 w 457087"/>
              <a:gd name="connsiteY4" fmla="*/ 563462 h 676869"/>
              <a:gd name="connsiteX5" fmla="*/ 110529 w 457087"/>
              <a:gd name="connsiteY5" fmla="*/ 676869 h 676869"/>
              <a:gd name="connsiteX6" fmla="*/ 0 w 457087"/>
              <a:gd name="connsiteY6" fmla="*/ 669726 h 676869"/>
              <a:gd name="connsiteX7" fmla="*/ 363247 w 457087"/>
              <a:gd name="connsiteY7" fmla="*/ 342006 h 676869"/>
              <a:gd name="connsiteX8" fmla="*/ 200 w 457087"/>
              <a:gd name="connsiteY8" fmla="*/ 4762 h 676869"/>
              <a:gd name="connsiteX0" fmla="*/ 200 w 364191"/>
              <a:gd name="connsiteY0" fmla="*/ 4762 h 676869"/>
              <a:gd name="connsiteX1" fmla="*/ 108941 w 364191"/>
              <a:gd name="connsiteY1" fmla="*/ 0 h 676869"/>
              <a:gd name="connsiteX2" fmla="*/ 108443 w 364191"/>
              <a:gd name="connsiteY2" fmla="*/ 110231 h 676869"/>
              <a:gd name="connsiteX3" fmla="*/ 364191 w 364191"/>
              <a:gd name="connsiteY3" fmla="*/ 342007 h 676869"/>
              <a:gd name="connsiteX4" fmla="*/ 111769 w 364191"/>
              <a:gd name="connsiteY4" fmla="*/ 563462 h 676869"/>
              <a:gd name="connsiteX5" fmla="*/ 110529 w 364191"/>
              <a:gd name="connsiteY5" fmla="*/ 676869 h 676869"/>
              <a:gd name="connsiteX6" fmla="*/ 0 w 364191"/>
              <a:gd name="connsiteY6" fmla="*/ 669726 h 676869"/>
              <a:gd name="connsiteX7" fmla="*/ 363247 w 364191"/>
              <a:gd name="connsiteY7" fmla="*/ 342006 h 676869"/>
              <a:gd name="connsiteX8" fmla="*/ 200 w 364191"/>
              <a:gd name="connsiteY8" fmla="*/ 4762 h 676869"/>
              <a:gd name="connsiteX0" fmla="*/ 200 w 364191"/>
              <a:gd name="connsiteY0" fmla="*/ 4762 h 676870"/>
              <a:gd name="connsiteX1" fmla="*/ 108941 w 364191"/>
              <a:gd name="connsiteY1" fmla="*/ 0 h 676870"/>
              <a:gd name="connsiteX2" fmla="*/ 108443 w 364191"/>
              <a:gd name="connsiteY2" fmla="*/ 110231 h 676870"/>
              <a:gd name="connsiteX3" fmla="*/ 364191 w 364191"/>
              <a:gd name="connsiteY3" fmla="*/ 342007 h 676870"/>
              <a:gd name="connsiteX4" fmla="*/ 111769 w 364191"/>
              <a:gd name="connsiteY4" fmla="*/ 563462 h 676870"/>
              <a:gd name="connsiteX5" fmla="*/ 110529 w 364191"/>
              <a:gd name="connsiteY5" fmla="*/ 676869 h 676870"/>
              <a:gd name="connsiteX6" fmla="*/ 0 w 364191"/>
              <a:gd name="connsiteY6" fmla="*/ 676870 h 676870"/>
              <a:gd name="connsiteX7" fmla="*/ 363247 w 364191"/>
              <a:gd name="connsiteY7" fmla="*/ 342006 h 676870"/>
              <a:gd name="connsiteX8" fmla="*/ 200 w 364191"/>
              <a:gd name="connsiteY8" fmla="*/ 4762 h 676870"/>
              <a:gd name="connsiteX0" fmla="*/ 200 w 364191"/>
              <a:gd name="connsiteY0" fmla="*/ 4762 h 676870"/>
              <a:gd name="connsiteX1" fmla="*/ 108941 w 364191"/>
              <a:gd name="connsiteY1" fmla="*/ 0 h 676870"/>
              <a:gd name="connsiteX2" fmla="*/ 108443 w 364191"/>
              <a:gd name="connsiteY2" fmla="*/ 110231 h 676870"/>
              <a:gd name="connsiteX3" fmla="*/ 364191 w 364191"/>
              <a:gd name="connsiteY3" fmla="*/ 342007 h 676870"/>
              <a:gd name="connsiteX4" fmla="*/ 116929 w 364191"/>
              <a:gd name="connsiteY4" fmla="*/ 568225 h 676870"/>
              <a:gd name="connsiteX5" fmla="*/ 110529 w 364191"/>
              <a:gd name="connsiteY5" fmla="*/ 676869 h 676870"/>
              <a:gd name="connsiteX6" fmla="*/ 0 w 364191"/>
              <a:gd name="connsiteY6" fmla="*/ 676870 h 676870"/>
              <a:gd name="connsiteX7" fmla="*/ 363247 w 364191"/>
              <a:gd name="connsiteY7" fmla="*/ 342006 h 676870"/>
              <a:gd name="connsiteX8" fmla="*/ 200 w 364191"/>
              <a:gd name="connsiteY8" fmla="*/ 4762 h 676870"/>
              <a:gd name="connsiteX0" fmla="*/ 2781 w 366772"/>
              <a:gd name="connsiteY0" fmla="*/ 4762 h 676870"/>
              <a:gd name="connsiteX1" fmla="*/ 111522 w 366772"/>
              <a:gd name="connsiteY1" fmla="*/ 0 h 676870"/>
              <a:gd name="connsiteX2" fmla="*/ 111024 w 366772"/>
              <a:gd name="connsiteY2" fmla="*/ 110231 h 676870"/>
              <a:gd name="connsiteX3" fmla="*/ 366772 w 366772"/>
              <a:gd name="connsiteY3" fmla="*/ 342007 h 676870"/>
              <a:gd name="connsiteX4" fmla="*/ 119510 w 366772"/>
              <a:gd name="connsiteY4" fmla="*/ 568225 h 676870"/>
              <a:gd name="connsiteX5" fmla="*/ 113110 w 366772"/>
              <a:gd name="connsiteY5" fmla="*/ 676869 h 676870"/>
              <a:gd name="connsiteX6" fmla="*/ 0 w 366772"/>
              <a:gd name="connsiteY6" fmla="*/ 676870 h 676870"/>
              <a:gd name="connsiteX7" fmla="*/ 365828 w 366772"/>
              <a:gd name="connsiteY7" fmla="*/ 342006 h 676870"/>
              <a:gd name="connsiteX8" fmla="*/ 2781 w 366772"/>
              <a:gd name="connsiteY8" fmla="*/ 4762 h 676870"/>
              <a:gd name="connsiteX0" fmla="*/ 200 w 366772"/>
              <a:gd name="connsiteY0" fmla="*/ 4762 h 676870"/>
              <a:gd name="connsiteX1" fmla="*/ 111522 w 366772"/>
              <a:gd name="connsiteY1" fmla="*/ 0 h 676870"/>
              <a:gd name="connsiteX2" fmla="*/ 111024 w 366772"/>
              <a:gd name="connsiteY2" fmla="*/ 110231 h 676870"/>
              <a:gd name="connsiteX3" fmla="*/ 366772 w 366772"/>
              <a:gd name="connsiteY3" fmla="*/ 342007 h 676870"/>
              <a:gd name="connsiteX4" fmla="*/ 119510 w 366772"/>
              <a:gd name="connsiteY4" fmla="*/ 568225 h 676870"/>
              <a:gd name="connsiteX5" fmla="*/ 113110 w 366772"/>
              <a:gd name="connsiteY5" fmla="*/ 676869 h 676870"/>
              <a:gd name="connsiteX6" fmla="*/ 0 w 366772"/>
              <a:gd name="connsiteY6" fmla="*/ 676870 h 676870"/>
              <a:gd name="connsiteX7" fmla="*/ 365828 w 366772"/>
              <a:gd name="connsiteY7" fmla="*/ 342006 h 676870"/>
              <a:gd name="connsiteX8" fmla="*/ 200 w 366772"/>
              <a:gd name="connsiteY8" fmla="*/ 4762 h 67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772" h="676870">
                <a:moveTo>
                  <a:pt x="200" y="4762"/>
                </a:moveTo>
                <a:lnTo>
                  <a:pt x="111522" y="0"/>
                </a:lnTo>
                <a:cubicBezTo>
                  <a:pt x="110960" y="50238"/>
                  <a:pt x="111586" y="59993"/>
                  <a:pt x="111024" y="110231"/>
                </a:cubicBezTo>
                <a:lnTo>
                  <a:pt x="366772" y="342007"/>
                </a:lnTo>
                <a:lnTo>
                  <a:pt x="119510" y="568225"/>
                </a:lnTo>
                <a:cubicBezTo>
                  <a:pt x="119957" y="606821"/>
                  <a:pt x="112663" y="638273"/>
                  <a:pt x="113110" y="676869"/>
                </a:cubicBezTo>
                <a:lnTo>
                  <a:pt x="0" y="676870"/>
                </a:lnTo>
                <a:lnTo>
                  <a:pt x="365828" y="342006"/>
                </a:lnTo>
                <a:lnTo>
                  <a:pt x="200" y="4762"/>
                </a:lnTo>
                <a:close/>
              </a:path>
            </a:pathLst>
          </a:custGeom>
          <a:solidFill>
            <a:srgbClr val="00B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Chevron 4"/>
          <p:cNvSpPr txBox="1"/>
          <p:nvPr/>
        </p:nvSpPr>
        <p:spPr>
          <a:xfrm>
            <a:off x="7167885" y="1968561"/>
            <a:ext cx="420347" cy="3077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fa-IR" sz="1050" kern="1200" dirty="0" smtClean="0">
                <a:solidFill>
                  <a:schemeClr val="tx1"/>
                </a:solidFill>
                <a:cs typeface="B Yekan" panose="00000400000000000000" pitchFamily="2" charset="-78"/>
              </a:rPr>
              <a:t>5%</a:t>
            </a:r>
            <a:endParaRPr lang="en-US" sz="1050" kern="1200" dirty="0">
              <a:solidFill>
                <a:schemeClr val="tx1"/>
              </a:solidFill>
              <a:cs typeface="B Yekan" panose="00000400000000000000" pitchFamily="2" charset="-78"/>
            </a:endParaRPr>
          </a:p>
        </p:txBody>
      </p:sp>
      <p:graphicFrame>
        <p:nvGraphicFramePr>
          <p:cNvPr id="32" name="Chart 31"/>
          <p:cNvGraphicFramePr>
            <a:graphicFrameLocks/>
          </p:cNvGraphicFramePr>
          <p:nvPr>
            <p:extLst/>
          </p:nvPr>
        </p:nvGraphicFramePr>
        <p:xfrm>
          <a:off x="-189935" y="4236058"/>
          <a:ext cx="4688509" cy="29267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Chart 33"/>
          <p:cNvGraphicFramePr>
            <a:graphicFrameLocks/>
          </p:cNvGraphicFramePr>
          <p:nvPr>
            <p:extLst>
              <p:ext uri="{D42A27DB-BD31-4B8C-83A1-F6EECF244321}">
                <p14:modId xmlns:p14="http://schemas.microsoft.com/office/powerpoint/2010/main" val="4213985459"/>
              </p:ext>
            </p:extLst>
          </p:nvPr>
        </p:nvGraphicFramePr>
        <p:xfrm>
          <a:off x="4534089" y="4207678"/>
          <a:ext cx="4609911" cy="2733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ontent Placeholder 6"/>
          <p:cNvGraphicFramePr>
            <a:graphicFrameLocks noGrp="1"/>
          </p:cNvGraphicFramePr>
          <p:nvPr>
            <p:ph idx="1"/>
            <p:extLst>
              <p:ext uri="{D42A27DB-BD31-4B8C-83A1-F6EECF244321}">
                <p14:modId xmlns:p14="http://schemas.microsoft.com/office/powerpoint/2010/main" val="2330344885"/>
              </p:ext>
            </p:extLst>
          </p:nvPr>
        </p:nvGraphicFramePr>
        <p:xfrm>
          <a:off x="2801256" y="2765918"/>
          <a:ext cx="3924112" cy="918371"/>
        </p:xfrm>
        <a:graphic>
          <a:graphicData uri="http://schemas.openxmlformats.org/drawingml/2006/table">
            <a:tbl>
              <a:tblPr rtl="1" bandRow="1">
                <a:tableStyleId>{5C22544A-7EE6-4342-B048-85BDC9FD1C3A}</a:tableStyleId>
              </a:tblPr>
              <a:tblGrid>
                <a:gridCol w="2821070">
                  <a:extLst>
                    <a:ext uri="{9D8B030D-6E8A-4147-A177-3AD203B41FA5}">
                      <a16:colId xmlns:a16="http://schemas.microsoft.com/office/drawing/2014/main" val="2023019189"/>
                    </a:ext>
                  </a:extLst>
                </a:gridCol>
                <a:gridCol w="1103042">
                  <a:extLst>
                    <a:ext uri="{9D8B030D-6E8A-4147-A177-3AD203B41FA5}">
                      <a16:colId xmlns:a16="http://schemas.microsoft.com/office/drawing/2014/main" val="3119726293"/>
                    </a:ext>
                  </a:extLst>
                </a:gridCol>
              </a:tblGrid>
              <a:tr h="306458">
                <a:tc>
                  <a:txBody>
                    <a:bodyPr/>
                    <a:lstStyle/>
                    <a:p>
                      <a:pPr algn="ctr" rtl="1">
                        <a:lnSpc>
                          <a:spcPct val="107000"/>
                        </a:lnSpc>
                        <a:spcAft>
                          <a:spcPts val="800"/>
                        </a:spcAft>
                      </a:pPr>
                      <a:r>
                        <a:rPr kumimoji="0" lang="fa-IR" sz="1200" b="0" kern="1200" dirty="0" smtClean="0">
                          <a:solidFill>
                            <a:schemeClr val="tx1"/>
                          </a:solidFill>
                          <a:latin typeface="+mn-lt"/>
                          <a:ea typeface="+mn-ea"/>
                          <a:cs typeface="B Yekan" panose="00000400000000000000" pitchFamily="2" charset="-78"/>
                        </a:rPr>
                        <a:t>تعداد واحدهای ثبت شده</a:t>
                      </a:r>
                      <a:endParaRPr kumimoji="0" lang="en-US" sz="1200" b="0" kern="1200" dirty="0">
                        <a:solidFill>
                          <a:schemeClr val="tx1"/>
                        </a:solidFill>
                        <a:latin typeface="+mn-lt"/>
                        <a:ea typeface="+mn-ea"/>
                        <a:cs typeface="B Yekan" panose="00000400000000000000" pitchFamily="2" charset="-78"/>
                      </a:endParaRPr>
                    </a:p>
                  </a:txBody>
                  <a:tcPr marL="51435" marR="51435" marT="0" marB="0"/>
                </a:tc>
                <a:tc>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1200" b="0" kern="1200" dirty="0" smtClean="0">
                          <a:solidFill>
                            <a:schemeClr val="tx1"/>
                          </a:solidFill>
                          <a:latin typeface="+mn-lt"/>
                          <a:ea typeface="+mn-ea"/>
                          <a:cs typeface="B Yekan" panose="00000400000000000000" pitchFamily="2" charset="-78"/>
                        </a:rPr>
                        <a:t>537،232</a:t>
                      </a:r>
                      <a:endParaRPr kumimoji="0" lang="en-US" sz="1200" b="0" kern="1200" dirty="0" smtClean="0">
                        <a:solidFill>
                          <a:schemeClr val="tx1"/>
                        </a:solidFill>
                        <a:latin typeface="+mn-lt"/>
                        <a:ea typeface="+mn-ea"/>
                        <a:cs typeface="B Yekan" panose="00000400000000000000" pitchFamily="2" charset="-78"/>
                      </a:endParaRPr>
                    </a:p>
                  </a:txBody>
                  <a:tcPr marL="51435" marR="51435" marT="0" marB="0"/>
                </a:tc>
                <a:extLst>
                  <a:ext uri="{0D108BD9-81ED-4DB2-BD59-A6C34878D82A}">
                    <a16:rowId xmlns:a16="http://schemas.microsoft.com/office/drawing/2014/main" val="1766315277"/>
                  </a:ext>
                </a:extLst>
              </a:tr>
              <a:tr h="306458">
                <a:tc>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1200" b="0" kern="1200" dirty="0" smtClean="0">
                          <a:solidFill>
                            <a:schemeClr val="tx1"/>
                          </a:solidFill>
                          <a:latin typeface="+mn-lt"/>
                          <a:ea typeface="+mn-ea"/>
                          <a:cs typeface="B Yekan" panose="00000400000000000000" pitchFamily="2" charset="-78"/>
                        </a:rPr>
                        <a:t>تعداد واحدهای تایید شده</a:t>
                      </a:r>
                      <a:endParaRPr kumimoji="0" lang="en-US" sz="1200" b="0" kern="1200" dirty="0">
                        <a:solidFill>
                          <a:schemeClr val="tx1"/>
                        </a:solidFill>
                        <a:latin typeface="+mn-lt"/>
                        <a:ea typeface="+mn-ea"/>
                        <a:cs typeface="B Yekan" panose="00000400000000000000" pitchFamily="2" charset="-78"/>
                      </a:endParaRPr>
                    </a:p>
                  </a:txBody>
                  <a:tcPr marL="51435" marR="51435" marT="0" marB="0"/>
                </a:tc>
                <a:tc>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1200" b="0" kern="1200" dirty="0" smtClean="0">
                          <a:solidFill>
                            <a:schemeClr val="tx1"/>
                          </a:solidFill>
                          <a:latin typeface="+mn-lt"/>
                          <a:ea typeface="+mn-ea"/>
                          <a:cs typeface="B Yekan" panose="00000400000000000000" pitchFamily="2" charset="-78"/>
                        </a:rPr>
                        <a:t>40،920</a:t>
                      </a:r>
                    </a:p>
                  </a:txBody>
                  <a:tcPr marL="51435" marR="51435" marT="0" marB="0"/>
                </a:tc>
                <a:extLst>
                  <a:ext uri="{0D108BD9-81ED-4DB2-BD59-A6C34878D82A}">
                    <a16:rowId xmlns:a16="http://schemas.microsoft.com/office/drawing/2014/main" val="608912693"/>
                  </a:ext>
                </a:extLst>
              </a:tr>
              <a:tr h="305455">
                <a:tc>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1200" b="0" kern="1200" dirty="0" smtClean="0">
                          <a:solidFill>
                            <a:schemeClr val="tx1"/>
                          </a:solidFill>
                          <a:latin typeface="+mn-lt"/>
                          <a:ea typeface="+mn-ea"/>
                          <a:cs typeface="B Yekan" panose="00000400000000000000" pitchFamily="2" charset="-78"/>
                        </a:rPr>
                        <a:t>تعداد واحدهای غیرفعال شده</a:t>
                      </a:r>
                      <a:endParaRPr kumimoji="0" lang="en-US" sz="1200" b="0" kern="1200" dirty="0">
                        <a:solidFill>
                          <a:schemeClr val="tx1"/>
                        </a:solidFill>
                        <a:latin typeface="+mn-lt"/>
                        <a:ea typeface="+mn-ea"/>
                        <a:cs typeface="B Yekan" panose="00000400000000000000" pitchFamily="2" charset="-78"/>
                      </a:endParaRPr>
                    </a:p>
                  </a:txBody>
                  <a:tcPr marL="51435" marR="51435" marT="0" marB="0"/>
                </a:tc>
                <a:tc>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1200" b="0" kern="1200" dirty="0" smtClean="0">
                          <a:solidFill>
                            <a:schemeClr val="tx1"/>
                          </a:solidFill>
                          <a:latin typeface="+mn-lt"/>
                          <a:ea typeface="+mn-ea"/>
                          <a:cs typeface="B Yekan" panose="00000400000000000000" pitchFamily="2" charset="-78"/>
                        </a:rPr>
                        <a:t>81،175</a:t>
                      </a:r>
                      <a:endParaRPr kumimoji="0" lang="en-US" sz="1200" b="0" kern="1200" dirty="0" smtClean="0">
                        <a:solidFill>
                          <a:schemeClr val="tx1"/>
                        </a:solidFill>
                        <a:latin typeface="+mn-lt"/>
                        <a:ea typeface="+mn-ea"/>
                        <a:cs typeface="B Yekan" panose="00000400000000000000" pitchFamily="2" charset="-78"/>
                      </a:endParaRPr>
                    </a:p>
                  </a:txBody>
                  <a:tcPr marL="51435" marR="51435" marT="0" marB="0"/>
                </a:tc>
                <a:extLst>
                  <a:ext uri="{0D108BD9-81ED-4DB2-BD59-A6C34878D82A}">
                    <a16:rowId xmlns:a16="http://schemas.microsoft.com/office/drawing/2014/main" val="2528639662"/>
                  </a:ext>
                </a:extLst>
              </a:tr>
            </a:tbl>
          </a:graphicData>
        </a:graphic>
      </p:graphicFrame>
    </p:spTree>
    <p:extLst>
      <p:ext uri="{BB962C8B-B14F-4D97-AF65-F5344CB8AC3E}">
        <p14:creationId xmlns:p14="http://schemas.microsoft.com/office/powerpoint/2010/main" val="1896343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1000"/>
                                        <p:tgtEl>
                                          <p:spTgt spid="3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1000"/>
                                        <p:tgtEl>
                                          <p:spTgt spid="27"/>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1000"/>
                                        <p:tgtEl>
                                          <p:spTgt spid="24"/>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1000"/>
                                        <p:tgtEl>
                                          <p:spTgt spid="28"/>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75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1000"/>
                                        <p:tgtEl>
                                          <p:spTgt spid="29"/>
                                        </p:tgtEl>
                                      </p:cBhvr>
                                    </p:animEffect>
                                  </p:childTnLst>
                                </p:cTn>
                              </p:par>
                            </p:childTnLst>
                          </p:cTn>
                        </p:par>
                        <p:par>
                          <p:cTn id="48" fill="hold">
                            <p:stCondLst>
                              <p:cond delay="85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9000"/>
                            </p:stCondLst>
                            <p:childTnLst>
                              <p:par>
                                <p:cTn id="53" presetID="10" presetClass="entr" presetSubtype="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25" grpId="0"/>
      <p:bldP spid="26" grpId="0"/>
      <p:bldP spid="30" grpId="0"/>
      <p:bldGraphic spid="32" grpId="0">
        <p:bldAsOne/>
      </p:bldGraphic>
      <p:bldGraphic spid="3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قابلیت های سامانه</a:t>
            </a:r>
            <a:endParaRPr lang="en-US" dirty="0"/>
          </a:p>
        </p:txBody>
      </p:sp>
      <p:grpSp>
        <p:nvGrpSpPr>
          <p:cNvPr id="6" name="Group 5"/>
          <p:cNvGrpSpPr/>
          <p:nvPr/>
        </p:nvGrpSpPr>
        <p:grpSpPr>
          <a:xfrm>
            <a:off x="4343400" y="1417638"/>
            <a:ext cx="3733800" cy="685800"/>
            <a:chOff x="3276600" y="4191000"/>
            <a:chExt cx="3733800" cy="685800"/>
          </a:xfrm>
        </p:grpSpPr>
        <p:sp>
          <p:nvSpPr>
            <p:cNvPr id="5" name="Rectangle 4"/>
            <p:cNvSpPr/>
            <p:nvPr/>
          </p:nvSpPr>
          <p:spPr>
            <a:xfrm>
              <a:off x="3276600" y="4191000"/>
              <a:ext cx="3733800" cy="6858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4357551"/>
              <a:ext cx="3352800" cy="341632"/>
            </a:xfrm>
            <a:prstGeom prst="rect">
              <a:avLst/>
            </a:prstGeom>
          </p:spPr>
          <p:txBody>
            <a:bodyPr wrap="square">
              <a:spAutoFit/>
            </a:bodyPr>
            <a:lstStyle/>
            <a:p>
              <a:pPr lvl="0" algn="r" defTabSz="711200" rtl="1">
                <a:lnSpc>
                  <a:spcPct val="90000"/>
                </a:lnSpc>
                <a:spcBef>
                  <a:spcPct val="0"/>
                </a:spcBef>
                <a:spcAft>
                  <a:spcPct val="35000"/>
                </a:spcAft>
              </a:pPr>
              <a:r>
                <a:rPr lang="fa-IR" dirty="0" smtClean="0">
                  <a:cs typeface="B Yekan" panose="00000400000000000000" pitchFamily="2" charset="-78"/>
                </a:rPr>
                <a:t>امکان استعلام و مشاهده بارنامه ها</a:t>
              </a:r>
              <a:endParaRPr lang="en-US" dirty="0">
                <a:cs typeface="B Yekan" panose="00000400000000000000" pitchFamily="2" charset="-78"/>
              </a:endParaRPr>
            </a:p>
          </p:txBody>
        </p:sp>
      </p:grpSp>
      <p:pic>
        <p:nvPicPr>
          <p:cNvPr id="7" name="Picture 6"/>
          <p:cNvPicPr>
            <a:picLocks noChangeAspect="1"/>
          </p:cNvPicPr>
          <p:nvPr/>
        </p:nvPicPr>
        <p:blipFill>
          <a:blip r:embed="rId2"/>
          <a:stretch>
            <a:fillRect/>
          </a:stretch>
        </p:blipFill>
        <p:spPr>
          <a:xfrm>
            <a:off x="899886" y="2277246"/>
            <a:ext cx="6672263" cy="4015330"/>
          </a:xfrm>
          <a:prstGeom prst="rect">
            <a:avLst/>
          </a:prstGeom>
        </p:spPr>
      </p:pic>
      <p:sp>
        <p:nvSpPr>
          <p:cNvPr id="8" name="Rectangle 7"/>
          <p:cNvSpPr/>
          <p:nvPr/>
        </p:nvSpPr>
        <p:spPr>
          <a:xfrm>
            <a:off x="990600" y="4876800"/>
            <a:ext cx="7620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7467600" y="2762024"/>
            <a:ext cx="1143000" cy="1276576"/>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7543800" y="4038520"/>
            <a:ext cx="1066800" cy="8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7620000" y="4038600"/>
            <a:ext cx="990600" cy="1344386"/>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852160" y="2419124"/>
            <a:ext cx="1539240" cy="6858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Yekan" panose="00000400000000000000" pitchFamily="2" charset="-78"/>
              </a:rPr>
              <a:t>تایید</a:t>
            </a:r>
            <a:endParaRPr lang="en-US" sz="2000" dirty="0">
              <a:cs typeface="B Yekan" panose="00000400000000000000" pitchFamily="2" charset="-78"/>
            </a:endParaRPr>
          </a:p>
        </p:txBody>
      </p:sp>
      <p:sp>
        <p:nvSpPr>
          <p:cNvPr id="53" name="Rounded Rectangle 52"/>
          <p:cNvSpPr/>
          <p:nvPr/>
        </p:nvSpPr>
        <p:spPr>
          <a:xfrm>
            <a:off x="5852160" y="3695700"/>
            <a:ext cx="1539240" cy="6858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Yekan" panose="00000400000000000000" pitchFamily="2" charset="-78"/>
              </a:rPr>
              <a:t>رد</a:t>
            </a:r>
            <a:endParaRPr lang="en-US" sz="2000" dirty="0">
              <a:cs typeface="B Yekan" panose="00000400000000000000" pitchFamily="2" charset="-78"/>
            </a:endParaRPr>
          </a:p>
        </p:txBody>
      </p:sp>
      <p:sp>
        <p:nvSpPr>
          <p:cNvPr id="55" name="Rounded Rectangle 54"/>
          <p:cNvSpPr/>
          <p:nvPr/>
        </p:nvSpPr>
        <p:spPr>
          <a:xfrm>
            <a:off x="5852160" y="5171803"/>
            <a:ext cx="1539240" cy="685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Yekan" panose="00000400000000000000" pitchFamily="2" charset="-78"/>
              </a:rPr>
              <a:t>عدم اظهار نظر</a:t>
            </a:r>
            <a:endParaRPr lang="en-US" sz="2000" dirty="0">
              <a:solidFill>
                <a:schemeClr val="tx1"/>
              </a:solidFill>
              <a:cs typeface="B Yekan" panose="00000400000000000000" pitchFamily="2" charset="-78"/>
            </a:endParaRPr>
          </a:p>
        </p:txBody>
      </p:sp>
      <p:sp>
        <p:nvSpPr>
          <p:cNvPr id="32" name="Left Arrow 31"/>
          <p:cNvSpPr/>
          <p:nvPr/>
        </p:nvSpPr>
        <p:spPr>
          <a:xfrm>
            <a:off x="4953000" y="2549911"/>
            <a:ext cx="792480" cy="361724"/>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 Arrow 55"/>
          <p:cNvSpPr/>
          <p:nvPr/>
        </p:nvSpPr>
        <p:spPr>
          <a:xfrm>
            <a:off x="4953000" y="5333841"/>
            <a:ext cx="792480" cy="361724"/>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 Arrow 56"/>
          <p:cNvSpPr/>
          <p:nvPr/>
        </p:nvSpPr>
        <p:spPr>
          <a:xfrm>
            <a:off x="4953000" y="3857658"/>
            <a:ext cx="792480" cy="361724"/>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2603864" y="2387873"/>
            <a:ext cx="2255521" cy="685800"/>
            <a:chOff x="4913580" y="4191000"/>
            <a:chExt cx="2096821" cy="685800"/>
          </a:xfrm>
          <a:solidFill>
            <a:srgbClr val="00B0F0"/>
          </a:solidFill>
        </p:grpSpPr>
        <p:sp>
          <p:nvSpPr>
            <p:cNvPr id="59" name="Rectangle 58"/>
            <p:cNvSpPr/>
            <p:nvPr/>
          </p:nvSpPr>
          <p:spPr>
            <a:xfrm>
              <a:off x="4913580" y="4191000"/>
              <a:ext cx="2096821" cy="685800"/>
            </a:xfrm>
            <a:prstGeom prst="rect">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184790" y="4353361"/>
              <a:ext cx="1441692" cy="341632"/>
            </a:xfrm>
            <a:prstGeom prst="rect">
              <a:avLst/>
            </a:prstGeom>
            <a:noFill/>
          </p:spPr>
          <p:txBody>
            <a:bodyPr wrap="square">
              <a:spAutoFit/>
            </a:bodyPr>
            <a:lstStyle/>
            <a:p>
              <a:pPr lvl="0" algn="r" defTabSz="711200" rtl="1">
                <a:lnSpc>
                  <a:spcPct val="90000"/>
                </a:lnSpc>
                <a:spcBef>
                  <a:spcPct val="0"/>
                </a:spcBef>
                <a:spcAft>
                  <a:spcPct val="35000"/>
                </a:spcAft>
              </a:pPr>
              <a:r>
                <a:rPr lang="fa-IR" dirty="0" smtClean="0">
                  <a:cs typeface="B Yekan" panose="00000400000000000000" pitchFamily="2" charset="-78"/>
                </a:rPr>
                <a:t>تبدیل به رسید</a:t>
              </a:r>
              <a:endParaRPr lang="en-US" dirty="0">
                <a:cs typeface="B Yekan" panose="00000400000000000000" pitchFamily="2" charset="-78"/>
              </a:endParaRPr>
            </a:p>
          </p:txBody>
        </p:sp>
      </p:grpSp>
      <p:sp>
        <p:nvSpPr>
          <p:cNvPr id="61" name="TextBox 60"/>
          <p:cNvSpPr txBox="1"/>
          <p:nvPr/>
        </p:nvSpPr>
        <p:spPr>
          <a:xfrm>
            <a:off x="2005150" y="2442541"/>
            <a:ext cx="457200" cy="584775"/>
          </a:xfrm>
          <a:prstGeom prst="rect">
            <a:avLst/>
          </a:prstGeom>
          <a:noFill/>
        </p:spPr>
        <p:txBody>
          <a:bodyPr wrap="square" rtlCol="0">
            <a:spAutoFit/>
          </a:bodyPr>
          <a:lstStyle/>
          <a:p>
            <a:r>
              <a:rPr lang="en-US" sz="3200" dirty="0" smtClean="0">
                <a:solidFill>
                  <a:srgbClr val="FF0000"/>
                </a:solidFill>
                <a:latin typeface="Segoe UI Symbol" panose="020B0502040204020203" pitchFamily="34" charset="0"/>
                <a:ea typeface="Segoe UI Symbol" panose="020B0502040204020203" pitchFamily="34" charset="0"/>
              </a:rPr>
              <a:t>✘</a:t>
            </a:r>
            <a:endParaRPr lang="en-US" sz="3200" dirty="0">
              <a:solidFill>
                <a:srgbClr val="FF0000"/>
              </a:solidFill>
            </a:endParaRPr>
          </a:p>
        </p:txBody>
      </p:sp>
      <p:sp>
        <p:nvSpPr>
          <p:cNvPr id="63" name="Rectangle 62"/>
          <p:cNvSpPr/>
          <p:nvPr/>
        </p:nvSpPr>
        <p:spPr>
          <a:xfrm>
            <a:off x="530136" y="2549911"/>
            <a:ext cx="1524000" cy="291618"/>
          </a:xfrm>
          <a:prstGeom prst="rect">
            <a:avLst/>
          </a:prstGeom>
        </p:spPr>
        <p:txBody>
          <a:bodyPr wrap="square">
            <a:spAutoFit/>
          </a:bodyPr>
          <a:lstStyle/>
          <a:p>
            <a:pPr lvl="0" algn="r" defTabSz="711200" rtl="1">
              <a:lnSpc>
                <a:spcPct val="90000"/>
              </a:lnSpc>
              <a:spcBef>
                <a:spcPct val="0"/>
              </a:spcBef>
              <a:spcAft>
                <a:spcPct val="35000"/>
              </a:spcAft>
            </a:pPr>
            <a:r>
              <a:rPr lang="fa-IR" sz="1400" dirty="0" smtClean="0">
                <a:cs typeface="B Yekan" panose="00000400000000000000" pitchFamily="2" charset="-78"/>
              </a:rPr>
              <a:t>یکسان نبودن کد کالا</a:t>
            </a:r>
            <a:endParaRPr lang="en-US" sz="1400" dirty="0">
              <a:cs typeface="B Yekan" panose="00000400000000000000" pitchFamily="2" charset="-78"/>
            </a:endParaRPr>
          </a:p>
        </p:txBody>
      </p:sp>
      <p:grpSp>
        <p:nvGrpSpPr>
          <p:cNvPr id="64" name="Group 63"/>
          <p:cNvGrpSpPr/>
          <p:nvPr/>
        </p:nvGrpSpPr>
        <p:grpSpPr>
          <a:xfrm>
            <a:off x="2603864" y="3685133"/>
            <a:ext cx="2272936" cy="685800"/>
            <a:chOff x="5105196" y="4191000"/>
            <a:chExt cx="1905205" cy="685800"/>
          </a:xfrm>
          <a:solidFill>
            <a:srgbClr val="00B0F0"/>
          </a:solidFill>
        </p:grpSpPr>
        <p:sp>
          <p:nvSpPr>
            <p:cNvPr id="65" name="Rectangle 64"/>
            <p:cNvSpPr/>
            <p:nvPr/>
          </p:nvSpPr>
          <p:spPr>
            <a:xfrm>
              <a:off x="5105196" y="4191000"/>
              <a:ext cx="1905205" cy="685800"/>
            </a:xfrm>
            <a:prstGeom prst="rect">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105196" y="4355235"/>
              <a:ext cx="1788412" cy="341632"/>
            </a:xfrm>
            <a:prstGeom prst="rect">
              <a:avLst/>
            </a:prstGeom>
            <a:noFill/>
          </p:spPr>
          <p:txBody>
            <a:bodyPr wrap="square">
              <a:spAutoFit/>
            </a:bodyPr>
            <a:lstStyle/>
            <a:p>
              <a:pPr lvl="0" algn="r" defTabSz="711200" rtl="1">
                <a:lnSpc>
                  <a:spcPct val="90000"/>
                </a:lnSpc>
                <a:spcBef>
                  <a:spcPct val="0"/>
                </a:spcBef>
                <a:spcAft>
                  <a:spcPct val="35000"/>
                </a:spcAft>
              </a:pPr>
              <a:r>
                <a:rPr lang="fa-IR" dirty="0" smtClean="0">
                  <a:cs typeface="B Yekan" panose="00000400000000000000" pitchFamily="2" charset="-78"/>
                </a:rPr>
                <a:t>جلوگیری از سواستفاده</a:t>
              </a:r>
              <a:endParaRPr lang="en-US" dirty="0">
                <a:cs typeface="B Yekan" panose="00000400000000000000" pitchFamily="2" charset="-78"/>
              </a:endParaRPr>
            </a:p>
          </p:txBody>
        </p:sp>
      </p:grpSp>
      <p:sp>
        <p:nvSpPr>
          <p:cNvPr id="67" name="TextBox 66"/>
          <p:cNvSpPr txBox="1"/>
          <p:nvPr/>
        </p:nvSpPr>
        <p:spPr>
          <a:xfrm>
            <a:off x="2020390" y="3735645"/>
            <a:ext cx="457200" cy="707886"/>
          </a:xfrm>
          <a:prstGeom prst="rect">
            <a:avLst/>
          </a:prstGeom>
          <a:noFill/>
        </p:spPr>
        <p:txBody>
          <a:bodyPr wrap="square" rtlCol="0">
            <a:spAutoFit/>
          </a:bodyPr>
          <a:lstStyle/>
          <a:p>
            <a:r>
              <a:rPr lang="en-US" sz="4000" dirty="0" smtClean="0">
                <a:solidFill>
                  <a:srgbClr val="00B050"/>
                </a:solidFill>
                <a:latin typeface="Segoe UI Symbol" panose="020B0502040204020203" pitchFamily="34" charset="0"/>
                <a:ea typeface="Segoe UI Symbol" panose="020B0502040204020203" pitchFamily="34" charset="0"/>
                <a:sym typeface="Wingdings" panose="05000000000000000000" pitchFamily="2" charset="2"/>
              </a:rPr>
              <a:t></a:t>
            </a:r>
            <a:endParaRPr lang="en-US" sz="3200" dirty="0">
              <a:solidFill>
                <a:srgbClr val="FF0000"/>
              </a:solidFill>
            </a:endParaRPr>
          </a:p>
        </p:txBody>
      </p:sp>
      <p:grpSp>
        <p:nvGrpSpPr>
          <p:cNvPr id="69" name="Group 68"/>
          <p:cNvGrpSpPr/>
          <p:nvPr/>
        </p:nvGrpSpPr>
        <p:grpSpPr>
          <a:xfrm>
            <a:off x="2603864" y="5171803"/>
            <a:ext cx="2272936" cy="685800"/>
            <a:chOff x="5105196" y="4191000"/>
            <a:chExt cx="1905205" cy="685800"/>
          </a:xfrm>
          <a:solidFill>
            <a:srgbClr val="00B0F0"/>
          </a:solidFill>
        </p:grpSpPr>
        <p:sp>
          <p:nvSpPr>
            <p:cNvPr id="70" name="Rectangle 69"/>
            <p:cNvSpPr/>
            <p:nvPr/>
          </p:nvSpPr>
          <p:spPr>
            <a:xfrm>
              <a:off x="5105196" y="4191000"/>
              <a:ext cx="1905205" cy="685800"/>
            </a:xfrm>
            <a:prstGeom prst="rect">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105196" y="4355235"/>
              <a:ext cx="1788412" cy="348557"/>
            </a:xfrm>
            <a:prstGeom prst="rect">
              <a:avLst/>
            </a:prstGeom>
            <a:noFill/>
          </p:spPr>
          <p:txBody>
            <a:bodyPr wrap="square">
              <a:spAutoFit/>
            </a:bodyPr>
            <a:lstStyle/>
            <a:p>
              <a:pPr lvl="0" algn="r" defTabSz="711200" rtl="1">
                <a:lnSpc>
                  <a:spcPct val="90000"/>
                </a:lnSpc>
                <a:spcBef>
                  <a:spcPct val="0"/>
                </a:spcBef>
                <a:spcAft>
                  <a:spcPct val="35000"/>
                </a:spcAft>
              </a:pPr>
              <a:r>
                <a:rPr lang="fa-IR" dirty="0" smtClean="0">
                  <a:cs typeface="B Yekan" panose="00000400000000000000" pitchFamily="2" charset="-78"/>
                </a:rPr>
                <a:t>تکلیف برای انبارها</a:t>
              </a:r>
              <a:endParaRPr lang="en-US" dirty="0">
                <a:cs typeface="B Yekan" panose="00000400000000000000" pitchFamily="2" charset="-78"/>
              </a:endParaRPr>
            </a:p>
          </p:txBody>
        </p:sp>
      </p:grpSp>
      <p:sp>
        <p:nvSpPr>
          <p:cNvPr id="72" name="TextBox 71"/>
          <p:cNvSpPr txBox="1"/>
          <p:nvPr/>
        </p:nvSpPr>
        <p:spPr>
          <a:xfrm>
            <a:off x="2066111" y="5250660"/>
            <a:ext cx="457200" cy="707886"/>
          </a:xfrm>
          <a:prstGeom prst="rect">
            <a:avLst/>
          </a:prstGeom>
          <a:noFill/>
        </p:spPr>
        <p:txBody>
          <a:bodyPr wrap="square" rtlCol="0">
            <a:spAutoFit/>
          </a:bodyPr>
          <a:lstStyle/>
          <a:p>
            <a:r>
              <a:rPr lang="en-US" sz="4000" dirty="0">
                <a:solidFill>
                  <a:srgbClr val="00B050"/>
                </a:solidFill>
                <a:latin typeface="Segoe UI Symbol" panose="020B0502040204020203" pitchFamily="34" charset="0"/>
                <a:ea typeface="Segoe UI Symbol" panose="020B0502040204020203" pitchFamily="34" charset="0"/>
                <a:sym typeface="Wingdings" panose="05000000000000000000" pitchFamily="2" charset="2"/>
              </a:rPr>
              <a:t></a:t>
            </a:r>
            <a:endParaRPr lang="en-US" sz="3200" dirty="0">
              <a:solidFill>
                <a:srgbClr val="FF0000"/>
              </a:solidFill>
            </a:endParaRPr>
          </a:p>
        </p:txBody>
      </p:sp>
    </p:spTree>
    <p:extLst>
      <p:ext uri="{BB962C8B-B14F-4D97-AF65-F5344CB8AC3E}">
        <p14:creationId xmlns:p14="http://schemas.microsoft.com/office/powerpoint/2010/main" val="2516640720"/>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1"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26" presetClass="emph" presetSubtype="0" repeatCount="4000" fill="hold" grpId="0" nodeType="afterEffect">
                                  <p:stCondLst>
                                    <p:cond delay="0"/>
                                  </p:stCondLst>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42" presetClass="path" presetSubtype="0" accel="50000" decel="50000" fill="hold" nodeType="withEffect">
                                  <p:stCondLst>
                                    <p:cond delay="0"/>
                                  </p:stCondLst>
                                  <p:childTnLst>
                                    <p:animMotion origin="layout" path="M -4.44444E-6 1.48148E-6 L 0.82014 -0.15139 " pathEditMode="relative" rAng="0" ptsTypes="AA">
                                      <p:cBhvr>
                                        <p:cTn id="26" dur="2000" fill="hold"/>
                                        <p:tgtEl>
                                          <p:spTgt spid="7"/>
                                        </p:tgtEl>
                                        <p:attrNameLst>
                                          <p:attrName>ppt_x</p:attrName>
                                          <p:attrName>ppt_y</p:attrName>
                                        </p:attrNameLst>
                                      </p:cBhvr>
                                      <p:rCtr x="41007" y="-7569"/>
                                    </p:animMotion>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fade">
                                      <p:cBhvr>
                                        <p:cTn id="80" dur="500"/>
                                        <p:tgtEl>
                                          <p:spTgt spid="6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fade">
                                      <p:cBhvr>
                                        <p:cTn id="89" dur="500"/>
                                        <p:tgtEl>
                                          <p:spTgt spid="69"/>
                                        </p:tgtEl>
                                      </p:cBhvr>
                                    </p:animEffect>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31" grpId="0" animBg="1"/>
      <p:bldP spid="53" grpId="0" animBg="1"/>
      <p:bldP spid="55" grpId="0" animBg="1"/>
      <p:bldP spid="32" grpId="0" animBg="1"/>
      <p:bldP spid="56" grpId="0" animBg="1"/>
      <p:bldP spid="57" grpId="0" animBg="1"/>
      <p:bldP spid="61" grpId="0"/>
      <p:bldP spid="63" grpId="0"/>
      <p:bldP spid="67"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قابلیت های سامانه</a:t>
            </a:r>
            <a:endParaRPr lang="en-US" dirty="0"/>
          </a:p>
        </p:txBody>
      </p:sp>
      <p:grpSp>
        <p:nvGrpSpPr>
          <p:cNvPr id="6" name="Group 5"/>
          <p:cNvGrpSpPr/>
          <p:nvPr/>
        </p:nvGrpSpPr>
        <p:grpSpPr>
          <a:xfrm>
            <a:off x="4038600" y="1417638"/>
            <a:ext cx="4038600" cy="685800"/>
            <a:chOff x="3276600" y="4191000"/>
            <a:chExt cx="3733800" cy="685800"/>
          </a:xfrm>
        </p:grpSpPr>
        <p:sp>
          <p:nvSpPr>
            <p:cNvPr id="5" name="Rectangle 4"/>
            <p:cNvSpPr/>
            <p:nvPr/>
          </p:nvSpPr>
          <p:spPr>
            <a:xfrm>
              <a:off x="3276600" y="4191000"/>
              <a:ext cx="3733800" cy="6858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47049" y="4357551"/>
              <a:ext cx="3510951" cy="341632"/>
            </a:xfrm>
            <a:prstGeom prst="rect">
              <a:avLst/>
            </a:prstGeom>
          </p:spPr>
          <p:txBody>
            <a:bodyPr wrap="square">
              <a:spAutoFit/>
            </a:bodyPr>
            <a:lstStyle/>
            <a:p>
              <a:pPr lvl="0" algn="r" defTabSz="711200" rtl="1">
                <a:lnSpc>
                  <a:spcPct val="90000"/>
                </a:lnSpc>
                <a:spcBef>
                  <a:spcPct val="0"/>
                </a:spcBef>
                <a:spcAft>
                  <a:spcPct val="35000"/>
                </a:spcAft>
              </a:pPr>
              <a:r>
                <a:rPr lang="fa-IR" dirty="0" smtClean="0">
                  <a:cs typeface="B Yekan" panose="00000400000000000000" pitchFamily="2" charset="-78"/>
                </a:rPr>
                <a:t>امکان استعلام اطلاعات انبار و موجودی انبار</a:t>
              </a:r>
              <a:endParaRPr lang="en-US" dirty="0">
                <a:cs typeface="B Yekan" panose="00000400000000000000" pitchFamily="2" charset="-78"/>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422" y="2277246"/>
            <a:ext cx="4381191" cy="4015330"/>
          </a:xfrm>
          <a:prstGeom prst="rect">
            <a:avLst/>
          </a:prstGeom>
        </p:spPr>
      </p:pic>
      <p:pic>
        <p:nvPicPr>
          <p:cNvPr id="1026" name="Picture 2" descr="Image result for â«ØªØ¹Ø²ÛØ±Ø§Øª Ø­Ú©ÙÙØªÛâ¬â"/>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8190" y="2573570"/>
            <a:ext cx="1597243" cy="159368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202743" y="1258127"/>
            <a:ext cx="1447800" cy="914399"/>
            <a:chOff x="6629400" y="2421076"/>
            <a:chExt cx="2133600" cy="1922323"/>
          </a:xfrm>
        </p:grpSpPr>
        <p:sp>
          <p:nvSpPr>
            <p:cNvPr id="9" name="Oval 8"/>
            <p:cNvSpPr/>
            <p:nvPr/>
          </p:nvSpPr>
          <p:spPr>
            <a:xfrm>
              <a:off x="6629400" y="2421076"/>
              <a:ext cx="2133600" cy="1922323"/>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629400" y="3013707"/>
              <a:ext cx="2013126" cy="718206"/>
            </a:xfrm>
            <a:prstGeom prst="rect">
              <a:avLst/>
            </a:prstGeom>
          </p:spPr>
          <p:txBody>
            <a:bodyPr wrap="square">
              <a:spAutoFit/>
            </a:bodyPr>
            <a:lstStyle/>
            <a:p>
              <a:pPr lvl="0" algn="r" defTabSz="711200" rtl="1">
                <a:lnSpc>
                  <a:spcPct val="90000"/>
                </a:lnSpc>
                <a:spcBef>
                  <a:spcPct val="0"/>
                </a:spcBef>
                <a:spcAft>
                  <a:spcPct val="35000"/>
                </a:spcAft>
              </a:pPr>
              <a:r>
                <a:rPr lang="fa-IR" dirty="0" smtClean="0">
                  <a:cs typeface="B Yekan" panose="00000400000000000000" pitchFamily="2" charset="-78"/>
                </a:rPr>
                <a:t>وب سرویس</a:t>
              </a:r>
              <a:endParaRPr lang="en-US" dirty="0">
                <a:cs typeface="B Yekan" panose="00000400000000000000" pitchFamily="2" charset="-78"/>
              </a:endParaRPr>
            </a:p>
          </p:txBody>
        </p:sp>
      </p:grpSp>
      <p:pic>
        <p:nvPicPr>
          <p:cNvPr id="1028" name="Picture 4" descr="Ø¨Ø±Ú©ÙØ§Ø±Û Ø¹Ø¶Ù ÙÙØªÙØ¯ Ø§ÙØ¬ÙÙ Ø­ÙØ§ÛØª Ø§Ø² ÙØµØ±Ù Ú©ÙÙØ¯Ú¯Ø§Ù ØªÙØ³Ø· Ø±Ø¦ÛØ³ Ø³Ø§Ø²ÙØ§Ù Ø­ÙØ§ÛØª"/>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4666" y="2593005"/>
            <a:ext cx="2221076" cy="15464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â«ÙÛØ±ÙÛ Ø§ÙØªØ¸Ø§ÙÛâ¬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4050" y="2468270"/>
            <a:ext cx="1176950" cy="1661855"/>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2209800" y="572327"/>
            <a:ext cx="1447800" cy="914399"/>
            <a:chOff x="6629400" y="2421076"/>
            <a:chExt cx="2133600" cy="1922323"/>
          </a:xfrm>
        </p:grpSpPr>
        <p:sp>
          <p:nvSpPr>
            <p:cNvPr id="44" name="Oval 43"/>
            <p:cNvSpPr/>
            <p:nvPr/>
          </p:nvSpPr>
          <p:spPr>
            <a:xfrm>
              <a:off x="6629400" y="2421076"/>
              <a:ext cx="2133600" cy="1922323"/>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864143" y="3013707"/>
              <a:ext cx="1551817" cy="718206"/>
            </a:xfrm>
            <a:prstGeom prst="rect">
              <a:avLst/>
            </a:prstGeom>
          </p:spPr>
          <p:txBody>
            <a:bodyPr wrap="square">
              <a:spAutoFit/>
            </a:bodyPr>
            <a:lstStyle/>
            <a:p>
              <a:pPr lvl="0" algn="r" defTabSz="711200" rtl="1">
                <a:lnSpc>
                  <a:spcPct val="90000"/>
                </a:lnSpc>
                <a:spcBef>
                  <a:spcPct val="0"/>
                </a:spcBef>
                <a:spcAft>
                  <a:spcPct val="35000"/>
                </a:spcAft>
              </a:pPr>
              <a:r>
                <a:rPr lang="fa-IR" dirty="0" smtClean="0">
                  <a:cs typeface="B Yekan" panose="00000400000000000000" pitchFamily="2" charset="-78"/>
                </a:rPr>
                <a:t>تحت وب</a:t>
              </a:r>
              <a:endParaRPr lang="en-US" dirty="0">
                <a:cs typeface="B Yekan" panose="00000400000000000000" pitchFamily="2" charset="-78"/>
              </a:endParaRPr>
            </a:p>
          </p:txBody>
        </p:sp>
      </p:grpSp>
      <p:pic>
        <p:nvPicPr>
          <p:cNvPr id="1032" name="Picture 8" descr="Image result for â«ÙØ§Ø¬Ø§â¬â"/>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285" y="2432691"/>
            <a:ext cx="1341115" cy="17345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â«Ø¨ÛÙÙ ÙØ±Ú©Ø²Ûâ¬â"/>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8278" y="4940518"/>
            <a:ext cx="1721079" cy="12875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â«Ø±Ø§ÙØ¯Ø§Ø±Ûâ¬â"/>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1519" y="4940518"/>
            <a:ext cx="1225481" cy="1287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9">
            <a:clrChange>
              <a:clrFrom>
                <a:srgbClr val="FFFFFF"/>
              </a:clrFrom>
              <a:clrTo>
                <a:srgbClr val="FFFFFF">
                  <a:alpha val="0"/>
                </a:srgbClr>
              </a:clrTo>
            </a:clrChange>
          </a:blip>
          <a:stretch>
            <a:fillRect/>
          </a:stretch>
        </p:blipFill>
        <p:spPr>
          <a:xfrm>
            <a:off x="3103091" y="5037009"/>
            <a:ext cx="1545109" cy="1287591"/>
          </a:xfrm>
          <a:prstGeom prst="rect">
            <a:avLst/>
          </a:prstGeom>
        </p:spPr>
      </p:pic>
      <p:grpSp>
        <p:nvGrpSpPr>
          <p:cNvPr id="16" name="Group 15"/>
          <p:cNvGrpSpPr/>
          <p:nvPr/>
        </p:nvGrpSpPr>
        <p:grpSpPr>
          <a:xfrm>
            <a:off x="434468" y="4343400"/>
            <a:ext cx="2366963" cy="2458566"/>
            <a:chOff x="434468" y="4343400"/>
            <a:chExt cx="2366963" cy="2458566"/>
          </a:xfrm>
        </p:grpSpPr>
        <p:pic>
          <p:nvPicPr>
            <p:cNvPr id="15" name="Picture 14"/>
            <p:cNvPicPr>
              <a:picLocks noChangeAspect="1"/>
            </p:cNvPicPr>
            <p:nvPr/>
          </p:nvPicPr>
          <p:blipFill>
            <a:blip r:embed="rId10"/>
            <a:stretch>
              <a:fillRect/>
            </a:stretch>
          </p:blipFill>
          <p:spPr>
            <a:xfrm>
              <a:off x="434468" y="4343400"/>
              <a:ext cx="2366963" cy="2122105"/>
            </a:xfrm>
            <a:prstGeom prst="rect">
              <a:avLst/>
            </a:prstGeom>
          </p:spPr>
        </p:pic>
        <p:sp>
          <p:nvSpPr>
            <p:cNvPr id="54" name="Rectangle 53"/>
            <p:cNvSpPr/>
            <p:nvPr/>
          </p:nvSpPr>
          <p:spPr>
            <a:xfrm>
              <a:off x="440999" y="6368001"/>
              <a:ext cx="2109183" cy="433965"/>
            </a:xfrm>
            <a:prstGeom prst="rect">
              <a:avLst/>
            </a:prstGeom>
          </p:spPr>
          <p:txBody>
            <a:bodyPr wrap="square">
              <a:spAutoFit/>
            </a:bodyPr>
            <a:lstStyle/>
            <a:p>
              <a:pPr lvl="0" algn="ctr" defTabSz="711200" rtl="1">
                <a:lnSpc>
                  <a:spcPct val="90000"/>
                </a:lnSpc>
                <a:spcBef>
                  <a:spcPct val="0"/>
                </a:spcBef>
                <a:spcAft>
                  <a:spcPct val="35000"/>
                </a:spcAft>
              </a:pPr>
              <a:r>
                <a:rPr lang="fa-IR" sz="2400" dirty="0" smtClean="0">
                  <a:latin typeface="IranNastaliq" panose="02020505000000020003" pitchFamily="18" charset="0"/>
                  <a:cs typeface="IranNastaliq" panose="02020505000000020003" pitchFamily="18" charset="0"/>
                </a:rPr>
                <a:t>برای کاربران (محدود)</a:t>
              </a:r>
              <a:endParaRPr lang="en-US" sz="2400" dirty="0">
                <a:latin typeface="IranNastaliq" panose="02020505000000020003" pitchFamily="18" charset="0"/>
                <a:cs typeface="IranNastaliq" panose="02020505000000020003" pitchFamily="18" charset="0"/>
              </a:endParaRPr>
            </a:p>
          </p:txBody>
        </p:sp>
      </p:grpSp>
      <p:sp>
        <p:nvSpPr>
          <p:cNvPr id="62" name="Rectangle 61"/>
          <p:cNvSpPr/>
          <p:nvPr/>
        </p:nvSpPr>
        <p:spPr>
          <a:xfrm>
            <a:off x="7477127" y="2452285"/>
            <a:ext cx="941913" cy="1323439"/>
          </a:xfrm>
          <a:prstGeom prst="rect">
            <a:avLst/>
          </a:prstGeom>
        </p:spPr>
        <p:txBody>
          <a:bodyPr wrap="square">
            <a:spAutoFit/>
          </a:bodyPr>
          <a:lstStyle/>
          <a:p>
            <a:r>
              <a:rPr lang="en-US" sz="8000" dirty="0">
                <a:solidFill>
                  <a:srgbClr val="00B050"/>
                </a:solidFill>
                <a:latin typeface="Segoe UI Symbol" panose="020B0502040204020203" pitchFamily="34" charset="0"/>
                <a:ea typeface="Segoe UI Symbol" panose="020B0502040204020203" pitchFamily="34" charset="0"/>
              </a:rPr>
              <a:t>✔</a:t>
            </a:r>
            <a:endParaRPr lang="en-US" sz="8000" dirty="0">
              <a:solidFill>
                <a:srgbClr val="00B050"/>
              </a:solidFill>
            </a:endParaRPr>
          </a:p>
        </p:txBody>
      </p:sp>
      <p:sp>
        <p:nvSpPr>
          <p:cNvPr id="76" name="Rectangle 75"/>
          <p:cNvSpPr/>
          <p:nvPr/>
        </p:nvSpPr>
        <p:spPr>
          <a:xfrm>
            <a:off x="5615204" y="2514398"/>
            <a:ext cx="941913" cy="1323439"/>
          </a:xfrm>
          <a:prstGeom prst="rect">
            <a:avLst/>
          </a:prstGeom>
        </p:spPr>
        <p:txBody>
          <a:bodyPr wrap="square">
            <a:spAutoFit/>
          </a:bodyPr>
          <a:lstStyle/>
          <a:p>
            <a:r>
              <a:rPr lang="en-US" sz="8000" dirty="0">
                <a:solidFill>
                  <a:srgbClr val="00B050"/>
                </a:solidFill>
                <a:latin typeface="Segoe UI Symbol" panose="020B0502040204020203" pitchFamily="34" charset="0"/>
                <a:ea typeface="Segoe UI Symbol" panose="020B0502040204020203" pitchFamily="34" charset="0"/>
              </a:rPr>
              <a:t>✔</a:t>
            </a:r>
            <a:endParaRPr lang="en-US" sz="8000" dirty="0">
              <a:solidFill>
                <a:srgbClr val="00B050"/>
              </a:solidFill>
            </a:endParaRPr>
          </a:p>
        </p:txBody>
      </p:sp>
      <p:sp>
        <p:nvSpPr>
          <p:cNvPr id="77" name="Rectangle 76"/>
          <p:cNvSpPr/>
          <p:nvPr/>
        </p:nvSpPr>
        <p:spPr>
          <a:xfrm>
            <a:off x="7426811" y="4357365"/>
            <a:ext cx="941913" cy="1323439"/>
          </a:xfrm>
          <a:prstGeom prst="rect">
            <a:avLst/>
          </a:prstGeom>
        </p:spPr>
        <p:txBody>
          <a:bodyPr wrap="square">
            <a:spAutoFit/>
          </a:bodyPr>
          <a:lstStyle/>
          <a:p>
            <a:r>
              <a:rPr lang="en-US" sz="8000" dirty="0">
                <a:solidFill>
                  <a:srgbClr val="00B050"/>
                </a:solidFill>
                <a:latin typeface="Segoe UI Symbol" panose="020B0502040204020203" pitchFamily="34" charset="0"/>
                <a:ea typeface="Segoe UI Symbol" panose="020B0502040204020203" pitchFamily="34" charset="0"/>
              </a:rPr>
              <a:t>✔</a:t>
            </a:r>
            <a:endParaRPr lang="en-US" sz="8000" dirty="0">
              <a:solidFill>
                <a:srgbClr val="00B050"/>
              </a:solidFill>
            </a:endParaRPr>
          </a:p>
        </p:txBody>
      </p:sp>
      <p:sp>
        <p:nvSpPr>
          <p:cNvPr id="78" name="Rectangle 77"/>
          <p:cNvSpPr/>
          <p:nvPr/>
        </p:nvSpPr>
        <p:spPr>
          <a:xfrm>
            <a:off x="5712896" y="4357365"/>
            <a:ext cx="941913" cy="1323439"/>
          </a:xfrm>
          <a:prstGeom prst="rect">
            <a:avLst/>
          </a:prstGeom>
        </p:spPr>
        <p:txBody>
          <a:bodyPr wrap="square">
            <a:spAutoFit/>
          </a:bodyPr>
          <a:lstStyle/>
          <a:p>
            <a:r>
              <a:rPr lang="en-US" sz="8000" dirty="0">
                <a:solidFill>
                  <a:srgbClr val="00B050"/>
                </a:solidFill>
                <a:latin typeface="Segoe UI Symbol" panose="020B0502040204020203" pitchFamily="34" charset="0"/>
                <a:ea typeface="Segoe UI Symbol" panose="020B0502040204020203" pitchFamily="34" charset="0"/>
              </a:rPr>
              <a:t>✔</a:t>
            </a:r>
            <a:endParaRPr lang="en-US" sz="8000" dirty="0">
              <a:solidFill>
                <a:srgbClr val="00B050"/>
              </a:solidFill>
            </a:endParaRPr>
          </a:p>
        </p:txBody>
      </p:sp>
      <p:sp>
        <p:nvSpPr>
          <p:cNvPr id="79" name="Rectangle 78"/>
          <p:cNvSpPr/>
          <p:nvPr/>
        </p:nvSpPr>
        <p:spPr>
          <a:xfrm>
            <a:off x="3786207" y="4425869"/>
            <a:ext cx="941913" cy="1323439"/>
          </a:xfrm>
          <a:prstGeom prst="rect">
            <a:avLst/>
          </a:prstGeom>
        </p:spPr>
        <p:txBody>
          <a:bodyPr wrap="square">
            <a:spAutoFit/>
          </a:bodyPr>
          <a:lstStyle/>
          <a:p>
            <a:r>
              <a:rPr lang="en-US" sz="8000" dirty="0">
                <a:solidFill>
                  <a:srgbClr val="00B050"/>
                </a:solidFill>
                <a:latin typeface="Segoe UI Symbol" panose="020B0502040204020203" pitchFamily="34" charset="0"/>
                <a:ea typeface="Segoe UI Symbol" panose="020B0502040204020203" pitchFamily="34" charset="0"/>
              </a:rPr>
              <a:t>✔</a:t>
            </a:r>
            <a:endParaRPr lang="en-US" sz="8000" dirty="0">
              <a:solidFill>
                <a:srgbClr val="00B050"/>
              </a:solidFill>
            </a:endParaRPr>
          </a:p>
        </p:txBody>
      </p:sp>
    </p:spTree>
    <p:extLst>
      <p:ext uri="{BB962C8B-B14F-4D97-AF65-F5344CB8AC3E}">
        <p14:creationId xmlns:p14="http://schemas.microsoft.com/office/powerpoint/2010/main" val="3335934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25000" decel="25000" fill="hold" nodeType="clickEffect">
                                  <p:stCondLst>
                                    <p:cond delay="0"/>
                                  </p:stCondLst>
                                  <p:childTnLst>
                                    <p:animMotion origin="layout" path="M -4.44444E-6 1.48148E-6 L -0.2868 -0.4581 " pathEditMode="relative" rAng="0" ptsTypes="AA">
                                      <p:cBhvr>
                                        <p:cTn id="16" dur="1000" fill="hold"/>
                                        <p:tgtEl>
                                          <p:spTgt spid="7"/>
                                        </p:tgtEl>
                                        <p:attrNameLst>
                                          <p:attrName>ppt_x</p:attrName>
                                          <p:attrName>ppt_y</p:attrName>
                                        </p:attrNameLst>
                                      </p:cBhvr>
                                      <p:rCtr x="-14340" y="-22917"/>
                                    </p:animMotion>
                                  </p:childTnLst>
                                </p:cTn>
                              </p:par>
                              <p:par>
                                <p:cTn id="17" presetID="6" presetClass="emph" presetSubtype="0" accel="25000" decel="25000" fill="hold" nodeType="withEffect">
                                  <p:stCondLst>
                                    <p:cond delay="0"/>
                                  </p:stCondLst>
                                  <p:childTnLst>
                                    <p:animScale>
                                      <p:cBhvr>
                                        <p:cTn id="18" dur="1000" fill="hold"/>
                                        <p:tgtEl>
                                          <p:spTgt spid="7"/>
                                        </p:tgtEl>
                                      </p:cBhvr>
                                      <p:by x="50000" y="50000"/>
                                    </p:animScale>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fade">
                                      <p:cBhvr>
                                        <p:cTn id="39" dur="500"/>
                                        <p:tgtEl>
                                          <p:spTgt spid="102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30"/>
                                        </p:tgtEl>
                                        <p:attrNameLst>
                                          <p:attrName>style.visibility</p:attrName>
                                        </p:attrNameLst>
                                      </p:cBhvr>
                                      <p:to>
                                        <p:strVal val="visible"/>
                                      </p:to>
                                    </p:set>
                                    <p:animEffect transition="in" filter="fade">
                                      <p:cBhvr>
                                        <p:cTn id="48" dur="500"/>
                                        <p:tgtEl>
                                          <p:spTgt spid="10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32"/>
                                        </p:tgtEl>
                                        <p:attrNameLst>
                                          <p:attrName>style.visibility</p:attrName>
                                        </p:attrNameLst>
                                      </p:cBhvr>
                                      <p:to>
                                        <p:strVal val="visible"/>
                                      </p:to>
                                    </p:set>
                                    <p:animEffect transition="in" filter="fade">
                                      <p:cBhvr>
                                        <p:cTn id="53" dur="500"/>
                                        <p:tgtEl>
                                          <p:spTgt spid="10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36"/>
                                        </p:tgtEl>
                                        <p:attrNameLst>
                                          <p:attrName>style.visibility</p:attrName>
                                        </p:attrNameLst>
                                      </p:cBhvr>
                                      <p:to>
                                        <p:strVal val="visible"/>
                                      </p:to>
                                    </p:set>
                                    <p:animEffect transition="in" filter="fade">
                                      <p:cBhvr>
                                        <p:cTn id="67" dur="500"/>
                                        <p:tgtEl>
                                          <p:spTgt spid="1036"/>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500"/>
                                        <p:tgtEl>
                                          <p:spTgt spid="7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قابلیت های سامانه</a:t>
            </a:r>
            <a:endParaRPr lang="en-US" dirty="0"/>
          </a:p>
        </p:txBody>
      </p:sp>
      <p:grpSp>
        <p:nvGrpSpPr>
          <p:cNvPr id="6" name="Group 5"/>
          <p:cNvGrpSpPr/>
          <p:nvPr/>
        </p:nvGrpSpPr>
        <p:grpSpPr>
          <a:xfrm>
            <a:off x="4038600" y="1417638"/>
            <a:ext cx="4038600" cy="685800"/>
            <a:chOff x="3276600" y="4191000"/>
            <a:chExt cx="3733800" cy="685800"/>
          </a:xfrm>
        </p:grpSpPr>
        <p:sp>
          <p:nvSpPr>
            <p:cNvPr id="5" name="Rectangle 4"/>
            <p:cNvSpPr/>
            <p:nvPr/>
          </p:nvSpPr>
          <p:spPr>
            <a:xfrm>
              <a:off x="3276600" y="4191000"/>
              <a:ext cx="3733800" cy="6858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4357551"/>
              <a:ext cx="3352800" cy="348557"/>
            </a:xfrm>
            <a:prstGeom prst="rect">
              <a:avLst/>
            </a:prstGeom>
          </p:spPr>
          <p:txBody>
            <a:bodyPr wrap="square">
              <a:spAutoFit/>
            </a:bodyPr>
            <a:lstStyle/>
            <a:p>
              <a:pPr lvl="0" algn="r" defTabSz="711200" rtl="1">
                <a:lnSpc>
                  <a:spcPct val="90000"/>
                </a:lnSpc>
                <a:spcBef>
                  <a:spcPct val="0"/>
                </a:spcBef>
                <a:spcAft>
                  <a:spcPct val="35000"/>
                </a:spcAft>
              </a:pPr>
              <a:r>
                <a:rPr lang="fa-IR" dirty="0" smtClean="0">
                  <a:cs typeface="B Yekan" panose="00000400000000000000" pitchFamily="2" charset="-78"/>
                </a:rPr>
                <a:t>اخذ گزارشهای مدیریتی</a:t>
              </a:r>
              <a:endParaRPr lang="en-US" dirty="0">
                <a:cs typeface="B Yekan" panose="00000400000000000000" pitchFamily="2" charset="-78"/>
              </a:endParaRPr>
            </a:p>
          </p:txBody>
        </p:sp>
      </p:gr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76" y="2313105"/>
            <a:ext cx="8534424" cy="4182225"/>
          </a:xfrm>
          <a:prstGeom prst="rect">
            <a:avLst/>
          </a:prstGeom>
        </p:spPr>
      </p:pic>
      <p:grpSp>
        <p:nvGrpSpPr>
          <p:cNvPr id="31" name="Group 30"/>
          <p:cNvGrpSpPr/>
          <p:nvPr/>
        </p:nvGrpSpPr>
        <p:grpSpPr>
          <a:xfrm>
            <a:off x="76200" y="1805177"/>
            <a:ext cx="1901442" cy="1015856"/>
            <a:chOff x="5941378" y="2857159"/>
            <a:chExt cx="2133600" cy="1922323"/>
          </a:xfrm>
          <a:solidFill>
            <a:srgbClr val="A3E7FF"/>
          </a:solidFill>
        </p:grpSpPr>
        <p:sp>
          <p:nvSpPr>
            <p:cNvPr id="32" name="Oval 31"/>
            <p:cNvSpPr/>
            <p:nvPr/>
          </p:nvSpPr>
          <p:spPr>
            <a:xfrm>
              <a:off x="5941378" y="2857159"/>
              <a:ext cx="2133600" cy="1922323"/>
            </a:xfrm>
            <a:prstGeom prst="ellipse">
              <a:avLst/>
            </a:prstGeom>
            <a:grp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172327" y="3415559"/>
              <a:ext cx="1671702" cy="646477"/>
            </a:xfrm>
            <a:prstGeom prst="rect">
              <a:avLst/>
            </a:prstGeom>
            <a:noFill/>
            <a:ln>
              <a:noFill/>
            </a:ln>
          </p:spPr>
          <p:txBody>
            <a:bodyPr wrap="square">
              <a:spAutoFit/>
            </a:bodyPr>
            <a:lstStyle/>
            <a:p>
              <a:pPr lvl="0" algn="r" defTabSz="711200" rtl="1">
                <a:lnSpc>
                  <a:spcPct val="90000"/>
                </a:lnSpc>
                <a:spcBef>
                  <a:spcPct val="0"/>
                </a:spcBef>
                <a:spcAft>
                  <a:spcPct val="35000"/>
                </a:spcAft>
              </a:pPr>
              <a:r>
                <a:rPr lang="fa-IR" dirty="0" smtClean="0">
                  <a:cs typeface="B Yekan" panose="00000400000000000000" pitchFamily="2" charset="-78"/>
                </a:rPr>
                <a:t>رصد جریان کالا</a:t>
              </a:r>
              <a:endParaRPr lang="en-US" dirty="0">
                <a:cs typeface="B Yekan" panose="00000400000000000000" pitchFamily="2" charset="-78"/>
              </a:endParaRP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91" y="2301560"/>
            <a:ext cx="8308109" cy="4182225"/>
          </a:xfrm>
          <a:prstGeom prst="rect">
            <a:avLst/>
          </a:prstGeom>
        </p:spPr>
      </p:pic>
      <p:grpSp>
        <p:nvGrpSpPr>
          <p:cNvPr id="10" name="Group 9"/>
          <p:cNvGrpSpPr/>
          <p:nvPr/>
        </p:nvGrpSpPr>
        <p:grpSpPr>
          <a:xfrm>
            <a:off x="-82269" y="1820255"/>
            <a:ext cx="4882869" cy="899467"/>
            <a:chOff x="1447803" y="784026"/>
            <a:chExt cx="4882869" cy="899467"/>
          </a:xfrm>
        </p:grpSpPr>
        <p:grpSp>
          <p:nvGrpSpPr>
            <p:cNvPr id="35" name="Group 34"/>
            <p:cNvGrpSpPr/>
            <p:nvPr/>
          </p:nvGrpSpPr>
          <p:grpSpPr>
            <a:xfrm>
              <a:off x="1447803" y="784026"/>
              <a:ext cx="1475790" cy="887922"/>
              <a:chOff x="5941379" y="3243127"/>
              <a:chExt cx="1678651" cy="1536355"/>
            </a:xfrm>
            <a:solidFill>
              <a:srgbClr val="A3E7FF"/>
            </a:solidFill>
          </p:grpSpPr>
          <p:sp>
            <p:nvSpPr>
              <p:cNvPr id="37" name="Oval 36"/>
              <p:cNvSpPr/>
              <p:nvPr/>
            </p:nvSpPr>
            <p:spPr>
              <a:xfrm>
                <a:off x="5941379" y="3243127"/>
                <a:ext cx="1678651" cy="1536355"/>
              </a:xfrm>
              <a:prstGeom prst="ellipse">
                <a:avLst/>
              </a:prstGeom>
              <a:grp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ectangle 37"/>
              <p:cNvSpPr/>
              <p:nvPr/>
            </p:nvSpPr>
            <p:spPr>
              <a:xfrm>
                <a:off x="6196308" y="3710800"/>
                <a:ext cx="1199036" cy="540436"/>
              </a:xfrm>
              <a:prstGeom prst="rect">
                <a:avLst/>
              </a:prstGeom>
              <a:noFill/>
              <a:ln>
                <a:noFill/>
              </a:ln>
            </p:spPr>
            <p:txBody>
              <a:bodyPr wrap="square">
                <a:spAutoFit/>
              </a:bodyPr>
              <a:lstStyle/>
              <a:p>
                <a:pPr lvl="0" algn="ctr" defTabSz="711200" rtl="1">
                  <a:lnSpc>
                    <a:spcPct val="90000"/>
                  </a:lnSpc>
                  <a:spcBef>
                    <a:spcPct val="0"/>
                  </a:spcBef>
                  <a:spcAft>
                    <a:spcPct val="35000"/>
                  </a:spcAft>
                </a:pPr>
                <a:r>
                  <a:rPr lang="fa-IR" sz="1600" dirty="0" smtClean="0">
                    <a:cs typeface="B Yekan" panose="00000400000000000000" pitchFamily="2" charset="-78"/>
                  </a:rPr>
                  <a:t>موجودی کالا</a:t>
                </a:r>
                <a:endParaRPr lang="en-US" sz="1600" dirty="0">
                  <a:cs typeface="B Yekan" panose="00000400000000000000" pitchFamily="2" charset="-78"/>
                </a:endParaRPr>
              </a:p>
            </p:txBody>
          </p:sp>
        </p:grpSp>
        <p:grpSp>
          <p:nvGrpSpPr>
            <p:cNvPr id="39" name="Group 38"/>
            <p:cNvGrpSpPr/>
            <p:nvPr/>
          </p:nvGrpSpPr>
          <p:grpSpPr>
            <a:xfrm>
              <a:off x="2562810" y="784026"/>
              <a:ext cx="1475790" cy="887922"/>
              <a:chOff x="5941379" y="3243127"/>
              <a:chExt cx="1678651" cy="1536355"/>
            </a:xfrm>
            <a:solidFill>
              <a:srgbClr val="A3E7FF"/>
            </a:solidFill>
          </p:grpSpPr>
          <p:sp>
            <p:nvSpPr>
              <p:cNvPr id="40" name="Oval 39"/>
              <p:cNvSpPr/>
              <p:nvPr/>
            </p:nvSpPr>
            <p:spPr>
              <a:xfrm>
                <a:off x="5941379" y="3243127"/>
                <a:ext cx="1678651" cy="1536355"/>
              </a:xfrm>
              <a:prstGeom prst="ellipse">
                <a:avLst/>
              </a:prstGeom>
              <a:grp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angle 40"/>
              <p:cNvSpPr/>
              <p:nvPr/>
            </p:nvSpPr>
            <p:spPr>
              <a:xfrm>
                <a:off x="6228905" y="3694476"/>
                <a:ext cx="1199036" cy="540436"/>
              </a:xfrm>
              <a:prstGeom prst="rect">
                <a:avLst/>
              </a:prstGeom>
              <a:noFill/>
              <a:ln>
                <a:noFill/>
              </a:ln>
            </p:spPr>
            <p:txBody>
              <a:bodyPr wrap="square">
                <a:spAutoFit/>
              </a:bodyPr>
              <a:lstStyle/>
              <a:p>
                <a:pPr lvl="0" algn="ctr" defTabSz="711200" rtl="1">
                  <a:lnSpc>
                    <a:spcPct val="90000"/>
                  </a:lnSpc>
                  <a:spcBef>
                    <a:spcPct val="0"/>
                  </a:spcBef>
                  <a:spcAft>
                    <a:spcPct val="35000"/>
                  </a:spcAft>
                </a:pPr>
                <a:r>
                  <a:rPr lang="fa-IR" sz="1600" dirty="0" smtClean="0">
                    <a:cs typeface="B Yekan" panose="00000400000000000000" pitchFamily="2" charset="-78"/>
                  </a:rPr>
                  <a:t>مالکیت کالا</a:t>
                </a:r>
                <a:endParaRPr lang="en-US" sz="1600" dirty="0">
                  <a:cs typeface="B Yekan" panose="00000400000000000000" pitchFamily="2" charset="-78"/>
                </a:endParaRPr>
              </a:p>
            </p:txBody>
          </p:sp>
        </p:grpSp>
        <p:grpSp>
          <p:nvGrpSpPr>
            <p:cNvPr id="42" name="Group 41"/>
            <p:cNvGrpSpPr/>
            <p:nvPr/>
          </p:nvGrpSpPr>
          <p:grpSpPr>
            <a:xfrm>
              <a:off x="3764904" y="795571"/>
              <a:ext cx="1475790" cy="887922"/>
              <a:chOff x="5941379" y="3243127"/>
              <a:chExt cx="1678651" cy="1536355"/>
            </a:xfrm>
            <a:solidFill>
              <a:srgbClr val="A3E7FF"/>
            </a:solidFill>
          </p:grpSpPr>
          <p:sp>
            <p:nvSpPr>
              <p:cNvPr id="46" name="Oval 45"/>
              <p:cNvSpPr/>
              <p:nvPr/>
            </p:nvSpPr>
            <p:spPr>
              <a:xfrm>
                <a:off x="5941379" y="3243127"/>
                <a:ext cx="1678651" cy="1536355"/>
              </a:xfrm>
              <a:prstGeom prst="ellipse">
                <a:avLst/>
              </a:prstGeom>
              <a:grp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angle 46"/>
              <p:cNvSpPr/>
              <p:nvPr/>
            </p:nvSpPr>
            <p:spPr>
              <a:xfrm>
                <a:off x="6228905" y="3694476"/>
                <a:ext cx="1199036" cy="540436"/>
              </a:xfrm>
              <a:prstGeom prst="rect">
                <a:avLst/>
              </a:prstGeom>
              <a:noFill/>
              <a:ln>
                <a:noFill/>
              </a:ln>
            </p:spPr>
            <p:txBody>
              <a:bodyPr wrap="square">
                <a:spAutoFit/>
              </a:bodyPr>
              <a:lstStyle/>
              <a:p>
                <a:pPr lvl="0" algn="ctr" defTabSz="711200" rtl="1">
                  <a:lnSpc>
                    <a:spcPct val="90000"/>
                  </a:lnSpc>
                  <a:spcBef>
                    <a:spcPct val="0"/>
                  </a:spcBef>
                  <a:spcAft>
                    <a:spcPct val="35000"/>
                  </a:spcAft>
                </a:pPr>
                <a:r>
                  <a:rPr lang="fa-IR" sz="1600" dirty="0" smtClean="0">
                    <a:cs typeface="B Yekan" panose="00000400000000000000" pitchFamily="2" charset="-78"/>
                  </a:rPr>
                  <a:t>نوع کالا</a:t>
                </a:r>
                <a:endParaRPr lang="en-US" sz="1600" dirty="0">
                  <a:cs typeface="B Yekan" panose="00000400000000000000" pitchFamily="2" charset="-78"/>
                </a:endParaRPr>
              </a:p>
            </p:txBody>
          </p:sp>
        </p:grpSp>
        <p:grpSp>
          <p:nvGrpSpPr>
            <p:cNvPr id="51" name="Group 50"/>
            <p:cNvGrpSpPr/>
            <p:nvPr/>
          </p:nvGrpSpPr>
          <p:grpSpPr>
            <a:xfrm>
              <a:off x="4854882" y="795571"/>
              <a:ext cx="1475790" cy="887922"/>
              <a:chOff x="5941379" y="3243127"/>
              <a:chExt cx="1678651" cy="1536355"/>
            </a:xfrm>
            <a:solidFill>
              <a:srgbClr val="A3E7FF"/>
            </a:solidFill>
          </p:grpSpPr>
          <p:sp>
            <p:nvSpPr>
              <p:cNvPr id="52" name="Oval 51"/>
              <p:cNvSpPr/>
              <p:nvPr/>
            </p:nvSpPr>
            <p:spPr>
              <a:xfrm>
                <a:off x="5941379" y="3243127"/>
                <a:ext cx="1678651" cy="1536355"/>
              </a:xfrm>
              <a:prstGeom prst="ellipse">
                <a:avLst/>
              </a:prstGeom>
              <a:grp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Rectangle 52"/>
              <p:cNvSpPr/>
              <p:nvPr/>
            </p:nvSpPr>
            <p:spPr>
              <a:xfrm>
                <a:off x="6196308" y="3710800"/>
                <a:ext cx="1199036" cy="504581"/>
              </a:xfrm>
              <a:prstGeom prst="rect">
                <a:avLst/>
              </a:prstGeom>
              <a:noFill/>
              <a:ln>
                <a:noFill/>
              </a:ln>
            </p:spPr>
            <p:txBody>
              <a:bodyPr wrap="square">
                <a:spAutoFit/>
              </a:bodyPr>
              <a:lstStyle/>
              <a:p>
                <a:pPr lvl="0" algn="ctr" defTabSz="711200" rtl="1">
                  <a:lnSpc>
                    <a:spcPct val="90000"/>
                  </a:lnSpc>
                  <a:spcBef>
                    <a:spcPct val="0"/>
                  </a:spcBef>
                  <a:spcAft>
                    <a:spcPct val="35000"/>
                  </a:spcAft>
                </a:pPr>
                <a:r>
                  <a:rPr lang="fa-IR" sz="1400" dirty="0" smtClean="0">
                    <a:cs typeface="B Yekan" panose="00000400000000000000" pitchFamily="2" charset="-78"/>
                  </a:rPr>
                  <a:t>سطح شهرستان</a:t>
                </a:r>
                <a:endParaRPr lang="en-US" sz="1400" dirty="0">
                  <a:cs typeface="B Yekan" panose="00000400000000000000" pitchFamily="2" charset="-78"/>
                </a:endParaRPr>
              </a:p>
            </p:txBody>
          </p:sp>
        </p:grpSp>
      </p:gr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6686" y="2294775"/>
            <a:ext cx="6144256" cy="4182225"/>
          </a:xfrm>
          <a:prstGeom prst="rect">
            <a:avLst/>
          </a:prstGeom>
        </p:spPr>
      </p:pic>
      <p:grpSp>
        <p:nvGrpSpPr>
          <p:cNvPr id="57" name="Group 56"/>
          <p:cNvGrpSpPr/>
          <p:nvPr/>
        </p:nvGrpSpPr>
        <p:grpSpPr>
          <a:xfrm>
            <a:off x="449883" y="2070543"/>
            <a:ext cx="1475790" cy="887922"/>
            <a:chOff x="5941379" y="3243127"/>
            <a:chExt cx="1678651" cy="1536355"/>
          </a:xfrm>
          <a:solidFill>
            <a:srgbClr val="A3E7FF"/>
          </a:solidFill>
        </p:grpSpPr>
        <p:sp>
          <p:nvSpPr>
            <p:cNvPr id="68" name="Oval 67"/>
            <p:cNvSpPr/>
            <p:nvPr/>
          </p:nvSpPr>
          <p:spPr>
            <a:xfrm>
              <a:off x="5941379" y="3243127"/>
              <a:ext cx="1678651" cy="1536355"/>
            </a:xfrm>
            <a:prstGeom prst="ellipse">
              <a:avLst/>
            </a:prstGeom>
            <a:grp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Rectangle 68"/>
            <p:cNvSpPr/>
            <p:nvPr/>
          </p:nvSpPr>
          <p:spPr>
            <a:xfrm>
              <a:off x="6186969" y="3532825"/>
              <a:ext cx="1199036" cy="937271"/>
            </a:xfrm>
            <a:prstGeom prst="rect">
              <a:avLst/>
            </a:prstGeom>
            <a:noFill/>
            <a:ln>
              <a:noFill/>
            </a:ln>
          </p:spPr>
          <p:txBody>
            <a:bodyPr wrap="square">
              <a:spAutoFit/>
            </a:bodyPr>
            <a:lstStyle/>
            <a:p>
              <a:pPr lvl="0" algn="ctr" defTabSz="711200" rtl="1">
                <a:lnSpc>
                  <a:spcPct val="90000"/>
                </a:lnSpc>
                <a:spcBef>
                  <a:spcPct val="0"/>
                </a:spcBef>
                <a:spcAft>
                  <a:spcPct val="35000"/>
                </a:spcAft>
              </a:pPr>
              <a:r>
                <a:rPr lang="fa-IR" sz="1600" dirty="0" smtClean="0">
                  <a:cs typeface="B Yekan" panose="00000400000000000000" pitchFamily="2" charset="-78"/>
                </a:rPr>
                <a:t>شرکتهای حمل و نقل</a:t>
              </a:r>
              <a:endParaRPr lang="en-US" sz="1600" dirty="0">
                <a:cs typeface="B Yekan" panose="00000400000000000000" pitchFamily="2" charset="-78"/>
              </a:endParaRPr>
            </a:p>
          </p:txBody>
        </p:sp>
      </p:grpSp>
      <p:pic>
        <p:nvPicPr>
          <p:cNvPr id="3076" name="Picture 4" descr="Image result for â«Ø³ØªØ§Ø¯ ØªÙØ¸ÛÙ Ø¨Ø§Ø²Ø§Ø±â¬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2060" y="5237189"/>
            <a:ext cx="2047875" cy="1129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943600" y="5309252"/>
            <a:ext cx="270076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a-IR" sz="2800" dirty="0" smtClean="0">
                <a:latin typeface="IranNastaliq" panose="02020505000000020003" pitchFamily="18" charset="0"/>
                <a:cs typeface="IranNastaliq" panose="02020505000000020003" pitchFamily="18" charset="0"/>
              </a:rPr>
              <a:t>ستاد تشدید مبازره با احتکار و اختفاء</a:t>
            </a:r>
            <a:endParaRPr lang="en-US" sz="2800" dirty="0">
              <a:latin typeface="IranNastaliq" panose="02020505000000020003" pitchFamily="18" charset="0"/>
              <a:cs typeface="IranNastaliq" panose="02020505000000020003" pitchFamily="18" charset="0"/>
            </a:endParaRPr>
          </a:p>
        </p:txBody>
      </p:sp>
      <p:pic>
        <p:nvPicPr>
          <p:cNvPr id="70" name="Picture 4" descr="Ø¨Ø±Ú©ÙØ§Ø±Û Ø¹Ø¶Ù ÙÙØªÙØ¯ Ø§ÙØ¬ÙÙ Ø­ÙØ§ÛØª Ø§Ø² ÙØµØ±Ù Ú©ÙÙØ¯Ú¯Ø§Ù ØªÙØ³Ø· Ø±Ø¦ÛØ³ Ø³Ø§Ø²ÙØ§Ù Ø­ÙØ§ÛØª"/>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0591" y="3169341"/>
            <a:ext cx="2221076" cy="15464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â«Ø³ØªØ§Ø¯ ÙØ¨Ø§Ø±Ø²Ù Ø¨Ø§ ÙØ§ÚØ§Ù Ú©Ø§ÙØ§ Ù Ø§Ø±Ø²â¬â"/>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4116" y="3169341"/>
            <a:ext cx="1729629" cy="16459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490179" y="4724604"/>
            <a:ext cx="1590675" cy="1695450"/>
          </a:xfrm>
          <a:prstGeom prst="rect">
            <a:avLst/>
          </a:prstGeom>
        </p:spPr>
      </p:pic>
      <p:sp>
        <p:nvSpPr>
          <p:cNvPr id="72" name="Rectangle 71"/>
          <p:cNvSpPr/>
          <p:nvPr/>
        </p:nvSpPr>
        <p:spPr>
          <a:xfrm>
            <a:off x="5822674" y="3056442"/>
            <a:ext cx="941913" cy="1323439"/>
          </a:xfrm>
          <a:prstGeom prst="rect">
            <a:avLst/>
          </a:prstGeom>
        </p:spPr>
        <p:txBody>
          <a:bodyPr wrap="square">
            <a:spAutoFit/>
          </a:bodyPr>
          <a:lstStyle/>
          <a:p>
            <a:r>
              <a:rPr lang="en-US" sz="8000" dirty="0">
                <a:solidFill>
                  <a:srgbClr val="00B050"/>
                </a:solidFill>
                <a:latin typeface="Segoe UI Symbol" panose="020B0502040204020203" pitchFamily="34" charset="0"/>
                <a:ea typeface="Segoe UI Symbol" panose="020B0502040204020203" pitchFamily="34" charset="0"/>
              </a:rPr>
              <a:t>✔</a:t>
            </a:r>
            <a:endParaRPr lang="en-US" sz="8000" dirty="0">
              <a:solidFill>
                <a:srgbClr val="00B050"/>
              </a:solidFill>
            </a:endParaRPr>
          </a:p>
        </p:txBody>
      </p:sp>
      <p:sp>
        <p:nvSpPr>
          <p:cNvPr id="73" name="Rectangle 72"/>
          <p:cNvSpPr/>
          <p:nvPr/>
        </p:nvSpPr>
        <p:spPr>
          <a:xfrm>
            <a:off x="3567643" y="3153449"/>
            <a:ext cx="941913" cy="1323439"/>
          </a:xfrm>
          <a:prstGeom prst="rect">
            <a:avLst/>
          </a:prstGeom>
        </p:spPr>
        <p:txBody>
          <a:bodyPr wrap="square">
            <a:spAutoFit/>
          </a:bodyPr>
          <a:lstStyle/>
          <a:p>
            <a:r>
              <a:rPr lang="en-US" sz="8000" dirty="0">
                <a:solidFill>
                  <a:srgbClr val="00B050"/>
                </a:solidFill>
                <a:latin typeface="Segoe UI Symbol" panose="020B0502040204020203" pitchFamily="34" charset="0"/>
                <a:ea typeface="Segoe UI Symbol" panose="020B0502040204020203" pitchFamily="34" charset="0"/>
              </a:rPr>
              <a:t>✔</a:t>
            </a:r>
            <a:endParaRPr lang="en-US" sz="8000" dirty="0">
              <a:solidFill>
                <a:srgbClr val="00B050"/>
              </a:solidFill>
            </a:endParaRPr>
          </a:p>
        </p:txBody>
      </p:sp>
    </p:spTree>
    <p:extLst>
      <p:ext uri="{BB962C8B-B14F-4D97-AF65-F5344CB8AC3E}">
        <p14:creationId xmlns:p14="http://schemas.microsoft.com/office/powerpoint/2010/main" val="1874261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25000" decel="25000" fill="hold" nodeType="clickEffect">
                                  <p:stCondLst>
                                    <p:cond delay="0"/>
                                  </p:stCondLst>
                                  <p:childTnLst>
                                    <p:animMotion origin="layout" path="M 0 3.7037E-7 L -0.32517 -0.44213 " pathEditMode="relative" rAng="0" ptsTypes="AA">
                                      <p:cBhvr>
                                        <p:cTn id="20" dur="1000" fill="hold"/>
                                        <p:tgtEl>
                                          <p:spTgt spid="30"/>
                                        </p:tgtEl>
                                        <p:attrNameLst>
                                          <p:attrName>ppt_x</p:attrName>
                                          <p:attrName>ppt_y</p:attrName>
                                        </p:attrNameLst>
                                      </p:cBhvr>
                                      <p:rCtr x="-16267" y="-22106"/>
                                    </p:animMotion>
                                  </p:childTnLst>
                                </p:cTn>
                              </p:par>
                              <p:par>
                                <p:cTn id="21" presetID="6" presetClass="emph" presetSubtype="0" accel="25000" decel="25000" fill="hold" nodeType="withEffect">
                                  <p:stCondLst>
                                    <p:cond delay="0"/>
                                  </p:stCondLst>
                                  <p:childTnLst>
                                    <p:animScale>
                                      <p:cBhvr>
                                        <p:cTn id="22" dur="1000" fill="hold"/>
                                        <p:tgtEl>
                                          <p:spTgt spid="30"/>
                                        </p:tgtEl>
                                      </p:cBhvr>
                                      <p:by x="25000" y="25000"/>
                                    </p:animScale>
                                  </p:childTnLst>
                                </p:cTn>
                              </p:par>
                              <p:par>
                                <p:cTn id="23" presetID="1" presetClass="exit" presetSubtype="0" fill="hold"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25000" decel="25000" fill="hold" nodeType="clickEffect">
                                  <p:stCondLst>
                                    <p:cond delay="0"/>
                                  </p:stCondLst>
                                  <p:childTnLst>
                                    <p:animMotion origin="layout" path="M 2.77778E-7 7.40741E-7 L -0.22917 -0.48495 " pathEditMode="relative" rAng="0" ptsTypes="AA">
                                      <p:cBhvr>
                                        <p:cTn id="36" dur="1000" fill="hold"/>
                                        <p:tgtEl>
                                          <p:spTgt spid="34"/>
                                        </p:tgtEl>
                                        <p:attrNameLst>
                                          <p:attrName>ppt_x</p:attrName>
                                          <p:attrName>ppt_y</p:attrName>
                                        </p:attrNameLst>
                                      </p:cBhvr>
                                      <p:rCtr x="-11458" y="-24259"/>
                                    </p:animMotion>
                                  </p:childTnLst>
                                </p:cTn>
                              </p:par>
                              <p:par>
                                <p:cTn id="37" presetID="6" presetClass="emph" presetSubtype="0" accel="25000" decel="25000" fill="hold" nodeType="withEffect">
                                  <p:stCondLst>
                                    <p:cond delay="0"/>
                                  </p:stCondLst>
                                  <p:childTnLst>
                                    <p:animScale>
                                      <p:cBhvr>
                                        <p:cTn id="38" dur="1000" fill="hold"/>
                                        <p:tgtEl>
                                          <p:spTgt spid="34"/>
                                        </p:tgtEl>
                                      </p:cBhvr>
                                      <p:by x="25000" y="25000"/>
                                    </p:animScale>
                                  </p:childTnLst>
                                </p:cTn>
                              </p:par>
                              <p:par>
                                <p:cTn id="39" presetID="1" presetClass="exit" presetSubtype="0" fill="hold"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25000" decel="25000" fill="hold" nodeType="clickEffect">
                                  <p:stCondLst>
                                    <p:cond delay="0"/>
                                  </p:stCondLst>
                                  <p:childTnLst>
                                    <p:animMotion origin="layout" path="M -4.16667E-6 -3.33333E-6 L -0.21944 -0.39514 " pathEditMode="relative" rAng="0" ptsTypes="AA">
                                      <p:cBhvr>
                                        <p:cTn id="52" dur="1000" fill="hold"/>
                                        <p:tgtEl>
                                          <p:spTgt spid="55"/>
                                        </p:tgtEl>
                                        <p:attrNameLst>
                                          <p:attrName>ppt_x</p:attrName>
                                          <p:attrName>ppt_y</p:attrName>
                                        </p:attrNameLst>
                                      </p:cBhvr>
                                      <p:rCtr x="-10972" y="-19769"/>
                                    </p:animMotion>
                                  </p:childTnLst>
                                </p:cTn>
                              </p:par>
                              <p:par>
                                <p:cTn id="53" presetID="6" presetClass="emph" presetSubtype="0" accel="25000" decel="25000" fill="hold" nodeType="withEffect">
                                  <p:stCondLst>
                                    <p:cond delay="0"/>
                                  </p:stCondLst>
                                  <p:childTnLst>
                                    <p:animScale>
                                      <p:cBhvr>
                                        <p:cTn id="54" dur="1000" fill="hold"/>
                                        <p:tgtEl>
                                          <p:spTgt spid="55"/>
                                        </p:tgtEl>
                                      </p:cBhvr>
                                      <p:by x="25000" y="25000"/>
                                    </p:animScale>
                                  </p:childTnLst>
                                </p:cTn>
                              </p:par>
                              <p:par>
                                <p:cTn id="55" presetID="1" presetClass="exit" presetSubtype="0" fill="hold" nodeType="withEffect">
                                  <p:stCondLst>
                                    <p:cond delay="0"/>
                                  </p:stCondLst>
                                  <p:childTnLst>
                                    <p:set>
                                      <p:cBhvr>
                                        <p:cTn id="56" dur="1" fill="hold">
                                          <p:stCondLst>
                                            <p:cond delay="0"/>
                                          </p:stCondLst>
                                        </p:cTn>
                                        <p:tgtEl>
                                          <p:spTgt spid="57"/>
                                        </p:tgtEl>
                                        <p:attrNameLst>
                                          <p:attrName>style.visibility</p:attrName>
                                        </p:attrNameLst>
                                      </p:cBhvr>
                                      <p:to>
                                        <p:strVal val="hidden"/>
                                      </p:to>
                                    </p:se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500"/>
                                        <p:tgtEl>
                                          <p:spTgt spid="7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078"/>
                                        </p:tgtEl>
                                        <p:attrNameLst>
                                          <p:attrName>style.visibility</p:attrName>
                                        </p:attrNameLst>
                                      </p:cBhvr>
                                      <p:to>
                                        <p:strVal val="visible"/>
                                      </p:to>
                                    </p:set>
                                    <p:animEffect transition="in" filter="fade">
                                      <p:cBhvr>
                                        <p:cTn id="69" dur="500"/>
                                        <p:tgtEl>
                                          <p:spTgt spid="3078"/>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500"/>
                                        <p:tgtEl>
                                          <p:spTgt spid="7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076"/>
                                        </p:tgtEl>
                                        <p:attrNameLst>
                                          <p:attrName>style.visibility</p:attrName>
                                        </p:attrNameLst>
                                      </p:cBhvr>
                                      <p:to>
                                        <p:strVal val="visible"/>
                                      </p:to>
                                    </p:set>
                                    <p:animEffect transition="in" filter="fade">
                                      <p:cBhvr>
                                        <p:cTn id="83" dur="500"/>
                                        <p:tgtEl>
                                          <p:spTgt spid="307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2"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اقدام </a:t>
            </a:r>
            <a:r>
              <a:rPr lang="fa-IR" dirty="0" smtClean="0"/>
              <a:t>دبيران محترم </a:t>
            </a:r>
            <a:r>
              <a:rPr lang="fa-IR" dirty="0"/>
              <a:t>كميسيون</a:t>
            </a:r>
            <a:endParaRPr lang="en-US" dirty="0"/>
          </a:p>
        </p:txBody>
      </p:sp>
      <p:sp>
        <p:nvSpPr>
          <p:cNvPr id="3" name="Content Placeholder 2"/>
          <p:cNvSpPr>
            <a:spLocks noGrp="1"/>
          </p:cNvSpPr>
          <p:nvPr>
            <p:ph sz="quarter" idx="1"/>
          </p:nvPr>
        </p:nvSpPr>
        <p:spPr>
          <a:xfrm>
            <a:off x="146304" y="1417638"/>
            <a:ext cx="8845296" cy="1401762"/>
          </a:xfrm>
        </p:spPr>
        <p:txBody>
          <a:bodyPr>
            <a:normAutofit lnSpcReduction="10000"/>
          </a:bodyPr>
          <a:lstStyle/>
          <a:p>
            <a:pPr marL="0" indent="0" algn="ctr" rtl="1">
              <a:buNone/>
            </a:pPr>
            <a:r>
              <a:rPr lang="fa-IR" dirty="0" smtClean="0"/>
              <a:t>پيگيري </a:t>
            </a:r>
            <a:r>
              <a:rPr lang="fa-IR" dirty="0"/>
              <a:t>در </a:t>
            </a:r>
            <a:r>
              <a:rPr lang="fa-IR" dirty="0" smtClean="0"/>
              <a:t>خصوص</a:t>
            </a:r>
          </a:p>
          <a:p>
            <a:pPr marL="0" indent="0" algn="ctr" rtl="1">
              <a:buNone/>
            </a:pPr>
            <a:r>
              <a:rPr lang="fa-IR" b="1" dirty="0" smtClean="0">
                <a:solidFill>
                  <a:srgbClr val="FF0000"/>
                </a:solidFill>
              </a:rPr>
              <a:t>تشكيل </a:t>
            </a:r>
            <a:r>
              <a:rPr lang="fa-IR" b="1" dirty="0">
                <a:solidFill>
                  <a:srgbClr val="FF0000"/>
                </a:solidFill>
              </a:rPr>
              <a:t>كميته تكميل و پايش اطلاعات انبارها و مراكز نگهداري </a:t>
            </a:r>
            <a:r>
              <a:rPr lang="fa-IR" b="1" dirty="0" smtClean="0">
                <a:solidFill>
                  <a:srgbClr val="FF0000"/>
                </a:solidFill>
              </a:rPr>
              <a:t>كالا</a:t>
            </a:r>
          </a:p>
          <a:p>
            <a:pPr marL="0" indent="0" algn="ctr" rtl="1">
              <a:buNone/>
            </a:pPr>
            <a:r>
              <a:rPr lang="fa-IR" dirty="0" smtClean="0"/>
              <a:t>در </a:t>
            </a:r>
            <a:r>
              <a:rPr lang="fa-IR" dirty="0"/>
              <a:t>سطح شهرستان با رياست فرماندار</a:t>
            </a:r>
          </a:p>
        </p:txBody>
      </p:sp>
      <p:pic>
        <p:nvPicPr>
          <p:cNvPr id="6" name="Picture 5"/>
          <p:cNvPicPr>
            <a:picLocks noChangeAspect="1"/>
          </p:cNvPicPr>
          <p:nvPr/>
        </p:nvPicPr>
        <p:blipFill>
          <a:blip r:embed="rId2"/>
          <a:stretch>
            <a:fillRect/>
          </a:stretch>
        </p:blipFill>
        <p:spPr>
          <a:xfrm>
            <a:off x="2849228" y="2895600"/>
            <a:ext cx="3778647" cy="37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6199664"/>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وظايف كميسيون استان</a:t>
            </a:r>
            <a:endParaRPr lang="en-US" dirty="0"/>
          </a:p>
        </p:txBody>
      </p:sp>
      <p:sp>
        <p:nvSpPr>
          <p:cNvPr id="3" name="Content Placeholder 2"/>
          <p:cNvSpPr>
            <a:spLocks noGrp="1"/>
          </p:cNvSpPr>
          <p:nvPr>
            <p:ph sz="quarter" idx="1"/>
          </p:nvPr>
        </p:nvSpPr>
        <p:spPr>
          <a:xfrm>
            <a:off x="228600" y="1447800"/>
            <a:ext cx="8458200" cy="4572000"/>
          </a:xfrm>
        </p:spPr>
        <p:txBody>
          <a:bodyPr>
            <a:normAutofit/>
          </a:bodyPr>
          <a:lstStyle/>
          <a:p>
            <a:pPr algn="r" rtl="1"/>
            <a:r>
              <a:rPr lang="fa-IR" sz="2400" dirty="0"/>
              <a:t>انجام مصاحبه هاي تلويزيوني و راديويي </a:t>
            </a:r>
            <a:r>
              <a:rPr lang="fa-IR" sz="2400" dirty="0" smtClean="0"/>
              <a:t>در </a:t>
            </a:r>
            <a:r>
              <a:rPr lang="fa-IR" sz="2400" dirty="0"/>
              <a:t>خصوص ضرورت </a:t>
            </a:r>
            <a:r>
              <a:rPr lang="fa-IR" sz="2400" dirty="0" smtClean="0"/>
              <a:t>ثبت رسید و حواله </a:t>
            </a:r>
            <a:r>
              <a:rPr lang="fa-IR" sz="2400" dirty="0"/>
              <a:t>در سامانه جامع انبارها</a:t>
            </a:r>
          </a:p>
          <a:p>
            <a:pPr algn="r" rtl="1"/>
            <a:endParaRPr lang="fa-IR" sz="2400" dirty="0"/>
          </a:p>
          <a:p>
            <a:pPr algn="r" rtl="1"/>
            <a:r>
              <a:rPr lang="fa-IR" sz="2400" dirty="0"/>
              <a:t>پيگيري از مسئولين دستگاههاي استاني نسبت به اطلاع </a:t>
            </a:r>
            <a:r>
              <a:rPr lang="fa-IR" sz="2400" dirty="0" smtClean="0"/>
              <a:t>رساني </a:t>
            </a:r>
            <a:r>
              <a:rPr lang="fa-IR" sz="2400" dirty="0"/>
              <a:t>ضرورت </a:t>
            </a:r>
            <a:r>
              <a:rPr lang="fa-IR" sz="2400" dirty="0" smtClean="0"/>
              <a:t>ثبت رسید و حواله در </a:t>
            </a:r>
            <a:r>
              <a:rPr lang="fa-IR" sz="2400" dirty="0"/>
              <a:t>سامانه جامع انبارها</a:t>
            </a:r>
          </a:p>
          <a:p>
            <a:pPr algn="r" rtl="1"/>
            <a:endParaRPr lang="fa-IR" sz="2400" dirty="0" smtClean="0"/>
          </a:p>
          <a:p>
            <a:pPr algn="r" rtl="1"/>
            <a:endParaRPr lang="fa-IR" sz="2400" dirty="0"/>
          </a:p>
          <a:p>
            <a:pPr algn="r" rtl="1"/>
            <a:r>
              <a:rPr lang="fa-IR" sz="2400" dirty="0"/>
              <a:t>نظارت بر عملكرد كميته </a:t>
            </a:r>
            <a:r>
              <a:rPr lang="fa-IR" sz="2400" dirty="0" smtClean="0"/>
              <a:t>ها</a:t>
            </a:r>
            <a:endParaRPr lang="fa-IR" sz="2400" dirty="0"/>
          </a:p>
        </p:txBody>
      </p:sp>
    </p:spTree>
    <p:extLst>
      <p:ext uri="{BB962C8B-B14F-4D97-AF65-F5344CB8AC3E}">
        <p14:creationId xmlns:p14="http://schemas.microsoft.com/office/powerpoint/2010/main" val="33883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1233</TotalTime>
  <Words>1124</Words>
  <Application>Microsoft Office PowerPoint</Application>
  <PresentationFormat>On-screen Show (4:3)</PresentationFormat>
  <Paragraphs>150</Paragraphs>
  <Slides>17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B Nazanin</vt:lpstr>
      <vt:lpstr>B Titr</vt:lpstr>
      <vt:lpstr>B Yekan</vt:lpstr>
      <vt:lpstr>Calibri</vt:lpstr>
      <vt:lpstr>Calibri Light</vt:lpstr>
      <vt:lpstr>Franklin Gothic Book</vt:lpstr>
      <vt:lpstr>IranNastaliq</vt:lpstr>
      <vt:lpstr>Perpetua</vt:lpstr>
      <vt:lpstr>Segoe UI Symbol</vt:lpstr>
      <vt:lpstr>Trebuchet MS</vt:lpstr>
      <vt:lpstr>Wingdings</vt:lpstr>
      <vt:lpstr>Wingdings 2</vt:lpstr>
      <vt:lpstr>Equity</vt:lpstr>
      <vt:lpstr>PowerPoint Presentation</vt:lpstr>
      <vt:lpstr>فهرست مطالب</vt:lpstr>
      <vt:lpstr>تعریف سامانه</vt:lpstr>
      <vt:lpstr>گامهای اجرایی و پیشرفت سامانه</vt:lpstr>
      <vt:lpstr>قابلیت های سامانه</vt:lpstr>
      <vt:lpstr>قابلیت های سامانه</vt:lpstr>
      <vt:lpstr>قابلیت های سامانه</vt:lpstr>
      <vt:lpstr>اقدام دبيران محترم كميسيون</vt:lpstr>
      <vt:lpstr>وظايف كميسيون استان</vt:lpstr>
      <vt:lpstr>اقدام روسای محترم سازمانهای صمت استان</vt:lpstr>
      <vt:lpstr>وظايف اصلی اداره صمت شهرستان</vt:lpstr>
      <vt:lpstr>سایر وظايف اداره صمت شهرستان</vt:lpstr>
      <vt:lpstr>وظيفه كميته</vt:lpstr>
      <vt:lpstr>وظايف اعضاي كميسيون شهرستان</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Ali Emami</dc:creator>
  <cp:lastModifiedBy>Windows User</cp:lastModifiedBy>
  <cp:revision>258</cp:revision>
  <cp:lastPrinted>2018-04-04T12:13:23Z</cp:lastPrinted>
  <dcterms:created xsi:type="dcterms:W3CDTF">2018-04-04T09:54:27Z</dcterms:created>
  <dcterms:modified xsi:type="dcterms:W3CDTF">2019-08-17T13:23:26Z</dcterms:modified>
</cp:coreProperties>
</file>